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Lst>
  <p:notesMasterIdLst>
    <p:notesMasterId r:id="rId33"/>
  </p:notesMasterIdLst>
  <p:handoutMasterIdLst>
    <p:handoutMasterId r:id="rId34"/>
  </p:handoutMasterIdLst>
  <p:sldIdLst>
    <p:sldId id="256" r:id="rId2"/>
    <p:sldId id="304" r:id="rId3"/>
    <p:sldId id="298" r:id="rId4"/>
    <p:sldId id="289" r:id="rId5"/>
    <p:sldId id="299" r:id="rId6"/>
    <p:sldId id="276" r:id="rId7"/>
    <p:sldId id="268" r:id="rId8"/>
    <p:sldId id="269" r:id="rId9"/>
    <p:sldId id="284" r:id="rId10"/>
    <p:sldId id="300" r:id="rId11"/>
    <p:sldId id="258" r:id="rId12"/>
    <p:sldId id="272" r:id="rId13"/>
    <p:sldId id="273" r:id="rId14"/>
    <p:sldId id="290" r:id="rId15"/>
    <p:sldId id="278" r:id="rId16"/>
    <p:sldId id="287" r:id="rId17"/>
    <p:sldId id="288" r:id="rId18"/>
    <p:sldId id="274" r:id="rId19"/>
    <p:sldId id="263" r:id="rId20"/>
    <p:sldId id="302" r:id="rId21"/>
    <p:sldId id="295" r:id="rId22"/>
    <p:sldId id="303" r:id="rId23"/>
    <p:sldId id="305" r:id="rId24"/>
    <p:sldId id="265" r:id="rId25"/>
    <p:sldId id="294" r:id="rId26"/>
    <p:sldId id="296" r:id="rId27"/>
    <p:sldId id="293" r:id="rId28"/>
    <p:sldId id="306" r:id="rId29"/>
    <p:sldId id="292" r:id="rId30"/>
    <p:sldId id="291" r:id="rId31"/>
    <p:sldId id="297" r:id="rId32"/>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55" autoAdjust="0"/>
    <p:restoredTop sz="94728" autoAdjust="0"/>
  </p:normalViewPr>
  <p:slideViewPr>
    <p:cSldViewPr>
      <p:cViewPr varScale="1">
        <p:scale>
          <a:sx n="149" d="100"/>
          <a:sy n="149" d="100"/>
        </p:scale>
        <p:origin x="5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1576D2E6-77FC-DEFA-EFCB-0A592244D6AD}"/>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GB"/>
          </a:p>
        </p:txBody>
      </p:sp>
      <p:sp>
        <p:nvSpPr>
          <p:cNvPr id="11267" name="Rectangle 1027">
            <a:extLst>
              <a:ext uri="{FF2B5EF4-FFF2-40B4-BE49-F238E27FC236}">
                <a16:creationId xmlns:a16="http://schemas.microsoft.com/office/drawing/2014/main" id="{B72F6A10-B1DE-7FB0-581A-FD5F80F09132}"/>
              </a:ext>
            </a:extLst>
          </p:cNvPr>
          <p:cNvSpPr>
            <a:spLocks noGrp="1" noChangeArrowheads="1"/>
          </p:cNvSpPr>
          <p:nvPr>
            <p:ph type="dt" sz="quarter"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GB"/>
          </a:p>
        </p:txBody>
      </p:sp>
      <p:sp>
        <p:nvSpPr>
          <p:cNvPr id="11268" name="Rectangle 1028">
            <a:extLst>
              <a:ext uri="{FF2B5EF4-FFF2-40B4-BE49-F238E27FC236}">
                <a16:creationId xmlns:a16="http://schemas.microsoft.com/office/drawing/2014/main" id="{FE7DA71B-639F-9354-AA4A-70B8A4F49C36}"/>
              </a:ext>
            </a:extLst>
          </p:cNvPr>
          <p:cNvSpPr>
            <a:spLocks noGrp="1" noChangeArrowheads="1"/>
          </p:cNvSpPr>
          <p:nvPr>
            <p:ph type="ftr" sz="quarter" idx="2"/>
          </p:nvPr>
        </p:nvSpPr>
        <p:spPr bwMode="auto">
          <a:xfrm>
            <a:off x="0" y="9375775"/>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GB"/>
          </a:p>
        </p:txBody>
      </p:sp>
      <p:sp>
        <p:nvSpPr>
          <p:cNvPr id="11269" name="Rectangle 1029">
            <a:extLst>
              <a:ext uri="{FF2B5EF4-FFF2-40B4-BE49-F238E27FC236}">
                <a16:creationId xmlns:a16="http://schemas.microsoft.com/office/drawing/2014/main" id="{F238427D-630D-53C2-3128-8A0133619128}"/>
              </a:ext>
            </a:extLst>
          </p:cNvPr>
          <p:cNvSpPr>
            <a:spLocks noGrp="1" noChangeArrowheads="1"/>
          </p:cNvSpPr>
          <p:nvPr>
            <p:ph type="sldNum" sz="quarter" idx="3"/>
          </p:nvPr>
        </p:nvSpPr>
        <p:spPr bwMode="auto">
          <a:xfrm>
            <a:off x="3816350" y="9375775"/>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63C9BBE4-C161-8D4F-BE53-D65CD7282E5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54494EB-3B9F-BD47-8106-74A8D4A967E7}" type="datetimeFigureOut">
              <a:rPr lang="en-US" smtClean="0"/>
              <a:t>9/18/23</a:t>
            </a:fld>
            <a:endParaRPr lang="en-US"/>
          </a:p>
        </p:txBody>
      </p:sp>
      <p:sp>
        <p:nvSpPr>
          <p:cNvPr id="4" name="Slide Image Placeholder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14055C32-7664-024D-8D4E-3A75A2E7FAA9}" type="slidenum">
              <a:rPr lang="en-US" smtClean="0"/>
              <a:t>‹#›</a:t>
            </a:fld>
            <a:endParaRPr lang="en-US"/>
          </a:p>
        </p:txBody>
      </p:sp>
    </p:spTree>
    <p:extLst>
      <p:ext uri="{BB962C8B-B14F-4D97-AF65-F5344CB8AC3E}">
        <p14:creationId xmlns:p14="http://schemas.microsoft.com/office/powerpoint/2010/main" val="320203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CCB606B8-4138-44A4-BFC7-A34CA0B48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49987906-DB92-427E-28D1-3E430EF5AB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2771" name="Slide Number Placeholder 3">
            <a:extLst>
              <a:ext uri="{FF2B5EF4-FFF2-40B4-BE49-F238E27FC236}">
                <a16:creationId xmlns:a16="http://schemas.microsoft.com/office/drawing/2014/main" id="{9604C16C-069D-D724-B4C6-1AE6105AF2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30250" indent="-279400">
              <a:defRPr sz="2400" b="1">
                <a:solidFill>
                  <a:schemeClr val="tx1"/>
                </a:solidFill>
                <a:latin typeface="Times New Roman" panose="02020603050405020304" pitchFamily="18" charset="0"/>
              </a:defRPr>
            </a:lvl2pPr>
            <a:lvl3pPr marL="1123950" indent="-222250">
              <a:defRPr sz="2400" b="1">
                <a:solidFill>
                  <a:schemeClr val="tx1"/>
                </a:solidFill>
                <a:latin typeface="Times New Roman" panose="02020603050405020304" pitchFamily="18" charset="0"/>
              </a:defRPr>
            </a:lvl3pPr>
            <a:lvl4pPr marL="1573213" indent="-222250">
              <a:defRPr sz="2400" b="1">
                <a:solidFill>
                  <a:schemeClr val="tx1"/>
                </a:solidFill>
                <a:latin typeface="Times New Roman" panose="02020603050405020304" pitchFamily="18" charset="0"/>
              </a:defRPr>
            </a:lvl4pPr>
            <a:lvl5pPr marL="2022475" indent="-222250">
              <a:defRPr sz="2400" b="1">
                <a:solidFill>
                  <a:schemeClr val="tx1"/>
                </a:solidFill>
                <a:latin typeface="Times New Roman" panose="02020603050405020304" pitchFamily="18" charset="0"/>
              </a:defRPr>
            </a:lvl5pPr>
            <a:lvl6pPr marL="2479675" indent="-222250" eaLnBrk="0" fontAlgn="base" hangingPunct="0">
              <a:spcBef>
                <a:spcPct val="0"/>
              </a:spcBef>
              <a:spcAft>
                <a:spcPct val="0"/>
              </a:spcAft>
              <a:defRPr sz="2400" b="1">
                <a:solidFill>
                  <a:schemeClr val="tx1"/>
                </a:solidFill>
                <a:latin typeface="Times New Roman" panose="02020603050405020304" pitchFamily="18" charset="0"/>
              </a:defRPr>
            </a:lvl6pPr>
            <a:lvl7pPr marL="2936875" indent="-222250" eaLnBrk="0" fontAlgn="base" hangingPunct="0">
              <a:spcBef>
                <a:spcPct val="0"/>
              </a:spcBef>
              <a:spcAft>
                <a:spcPct val="0"/>
              </a:spcAft>
              <a:defRPr sz="2400" b="1">
                <a:solidFill>
                  <a:schemeClr val="tx1"/>
                </a:solidFill>
                <a:latin typeface="Times New Roman" panose="02020603050405020304" pitchFamily="18" charset="0"/>
              </a:defRPr>
            </a:lvl7pPr>
            <a:lvl8pPr marL="3394075" indent="-222250" eaLnBrk="0" fontAlgn="base" hangingPunct="0">
              <a:spcBef>
                <a:spcPct val="0"/>
              </a:spcBef>
              <a:spcAft>
                <a:spcPct val="0"/>
              </a:spcAft>
              <a:defRPr sz="2400" b="1">
                <a:solidFill>
                  <a:schemeClr val="tx1"/>
                </a:solidFill>
                <a:latin typeface="Times New Roman" panose="02020603050405020304" pitchFamily="18" charset="0"/>
              </a:defRPr>
            </a:lvl8pPr>
            <a:lvl9pPr marL="3851275" indent="-222250" eaLnBrk="0" fontAlgn="base" hangingPunct="0">
              <a:spcBef>
                <a:spcPct val="0"/>
              </a:spcBef>
              <a:spcAft>
                <a:spcPct val="0"/>
              </a:spcAft>
              <a:defRPr sz="2400" b="1">
                <a:solidFill>
                  <a:schemeClr val="tx1"/>
                </a:solidFill>
                <a:latin typeface="Times New Roman" panose="02020603050405020304" pitchFamily="18" charset="0"/>
              </a:defRPr>
            </a:lvl9pPr>
          </a:lstStyle>
          <a:p>
            <a:fld id="{6EBAD00D-0246-A543-8765-0F03BCF42D74}" type="slidenum">
              <a:rPr lang="en-GB" altLang="en-US" sz="1200" smtClean="0">
                <a:latin typeface="Times" pitchFamily="2" charset="0"/>
              </a:rPr>
              <a:pPr/>
              <a:t>14</a:t>
            </a:fld>
            <a:endParaRPr lang="en-GB" altLang="en-US" sz="1200">
              <a:latin typeface="Times"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B57474F3-39F5-4040-A363-4AD266A3C50D}" type="slidenum">
              <a:rPr lang="en-GB" altLang="en-US" smtClean="0"/>
              <a:pPr>
                <a:defRPr/>
              </a:pPr>
              <a:t>‹#›</a:t>
            </a:fld>
            <a:endParaRPr lang="en-GB" altLang="en-US"/>
          </a:p>
        </p:txBody>
      </p:sp>
    </p:spTree>
    <p:extLst>
      <p:ext uri="{BB962C8B-B14F-4D97-AF65-F5344CB8AC3E}">
        <p14:creationId xmlns:p14="http://schemas.microsoft.com/office/powerpoint/2010/main" val="55987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1F375C8-8E2D-A14A-BB05-E6CC95CEC6A4}" type="slidenum">
              <a:rPr lang="en-GB" altLang="en-US" smtClean="0"/>
              <a:pPr>
                <a:defRPr/>
              </a:pPr>
              <a:t>‹#›</a:t>
            </a:fld>
            <a:endParaRPr lang="en-GB" altLang="en-US"/>
          </a:p>
        </p:txBody>
      </p:sp>
    </p:spTree>
    <p:extLst>
      <p:ext uri="{BB962C8B-B14F-4D97-AF65-F5344CB8AC3E}">
        <p14:creationId xmlns:p14="http://schemas.microsoft.com/office/powerpoint/2010/main" val="319558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endParaRPr lang="en-GB"/>
          </a:p>
        </p:txBody>
      </p:sp>
      <p:sp>
        <p:nvSpPr>
          <p:cNvPr id="5" name="Footer Placeholder 4"/>
          <p:cNvSpPr>
            <a:spLocks noGrp="1"/>
          </p:cNvSpPr>
          <p:nvPr>
            <p:ph type="ftr" sz="quarter" idx="11"/>
          </p:nvPr>
        </p:nvSpPr>
        <p:spPr>
          <a:xfrm>
            <a:off x="581192" y="5951810"/>
            <a:ext cx="5922209" cy="365125"/>
          </a:xfrm>
        </p:spPr>
        <p:txBody>
          <a:body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51317E9-F204-9D41-8950-E79C504E6961}" type="slidenum">
              <a:rPr lang="en-GB" altLang="en-US" smtClean="0"/>
              <a:pPr>
                <a:defRPr/>
              </a:pPr>
              <a:t>‹#›</a:t>
            </a:fld>
            <a:endParaRPr lang="en-GB" altLang="en-US"/>
          </a:p>
        </p:txBody>
      </p:sp>
    </p:spTree>
    <p:extLst>
      <p:ext uri="{BB962C8B-B14F-4D97-AF65-F5344CB8AC3E}">
        <p14:creationId xmlns:p14="http://schemas.microsoft.com/office/powerpoint/2010/main" val="147013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1">
            <a:extLst>
              <a:ext uri="{FF2B5EF4-FFF2-40B4-BE49-F238E27FC236}">
                <a16:creationId xmlns:a16="http://schemas.microsoft.com/office/drawing/2014/main" id="{D4F31B2B-CB50-502D-5E5E-5223B742FCA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2">
            <a:extLst>
              <a:ext uri="{FF2B5EF4-FFF2-40B4-BE49-F238E27FC236}">
                <a16:creationId xmlns:a16="http://schemas.microsoft.com/office/drawing/2014/main" id="{840539B1-9493-9EBF-3BCE-46A0493CED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3">
            <a:extLst>
              <a:ext uri="{FF2B5EF4-FFF2-40B4-BE49-F238E27FC236}">
                <a16:creationId xmlns:a16="http://schemas.microsoft.com/office/drawing/2014/main" id="{0DB57B12-6FDA-9D97-62A4-B5CCF21FBC33}"/>
              </a:ext>
            </a:extLst>
          </p:cNvPr>
          <p:cNvSpPr>
            <a:spLocks noGrp="1" noChangeArrowheads="1"/>
          </p:cNvSpPr>
          <p:nvPr>
            <p:ph type="sldNum" sz="quarter" idx="12"/>
          </p:nvPr>
        </p:nvSpPr>
        <p:spPr>
          <a:ln/>
        </p:spPr>
        <p:txBody>
          <a:bodyPr/>
          <a:lstStyle>
            <a:lvl1pPr>
              <a:defRPr/>
            </a:lvl1pPr>
          </a:lstStyle>
          <a:p>
            <a:pPr>
              <a:defRPr/>
            </a:pPr>
            <a:fld id="{D14EF84F-5CFA-7447-81E2-5D79942B9C67}" type="slidenum">
              <a:rPr lang="en-GB" altLang="en-US"/>
              <a:pPr>
                <a:defRPr/>
              </a:pPr>
              <a:t>‹#›</a:t>
            </a:fld>
            <a:endParaRPr lang="en-GB" altLang="en-US"/>
          </a:p>
        </p:txBody>
      </p:sp>
    </p:spTree>
    <p:extLst>
      <p:ext uri="{BB962C8B-B14F-4D97-AF65-F5344CB8AC3E}">
        <p14:creationId xmlns:p14="http://schemas.microsoft.com/office/powerpoint/2010/main" val="39167369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1">
            <a:extLst>
              <a:ext uri="{FF2B5EF4-FFF2-40B4-BE49-F238E27FC236}">
                <a16:creationId xmlns:a16="http://schemas.microsoft.com/office/drawing/2014/main" id="{52223FA9-6355-5114-2138-7D7EA43303B9}"/>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22">
            <a:extLst>
              <a:ext uri="{FF2B5EF4-FFF2-40B4-BE49-F238E27FC236}">
                <a16:creationId xmlns:a16="http://schemas.microsoft.com/office/drawing/2014/main" id="{E5743344-8C62-EEEB-169A-21CC8907D64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23">
            <a:extLst>
              <a:ext uri="{FF2B5EF4-FFF2-40B4-BE49-F238E27FC236}">
                <a16:creationId xmlns:a16="http://schemas.microsoft.com/office/drawing/2014/main" id="{A6D276CF-4C1F-5340-0214-42BE852FE161}"/>
              </a:ext>
            </a:extLst>
          </p:cNvPr>
          <p:cNvSpPr>
            <a:spLocks noGrp="1" noChangeArrowheads="1"/>
          </p:cNvSpPr>
          <p:nvPr>
            <p:ph type="sldNum" sz="quarter" idx="12"/>
          </p:nvPr>
        </p:nvSpPr>
        <p:spPr>
          <a:ln/>
        </p:spPr>
        <p:txBody>
          <a:bodyPr/>
          <a:lstStyle>
            <a:lvl1pPr>
              <a:defRPr/>
            </a:lvl1pPr>
          </a:lstStyle>
          <a:p>
            <a:pPr>
              <a:defRPr/>
            </a:pPr>
            <a:fld id="{118DE11F-D2E5-0D4A-B033-224C57F1E48F}" type="slidenum">
              <a:rPr lang="en-GB" altLang="en-US"/>
              <a:pPr>
                <a:defRPr/>
              </a:pPr>
              <a:t>‹#›</a:t>
            </a:fld>
            <a:endParaRPr lang="en-GB" altLang="en-US"/>
          </a:p>
        </p:txBody>
      </p:sp>
    </p:spTree>
    <p:extLst>
      <p:ext uri="{BB962C8B-B14F-4D97-AF65-F5344CB8AC3E}">
        <p14:creationId xmlns:p14="http://schemas.microsoft.com/office/powerpoint/2010/main" val="964641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D6F942-12A4-794F-91EF-77DDFCF18A7C}" type="slidenum">
              <a:rPr lang="en-GB" altLang="en-US" smtClean="0"/>
              <a:pPr>
                <a:defRPr/>
              </a:pPr>
              <a:t>‹#›</a:t>
            </a:fld>
            <a:endParaRPr lang="en-GB" altLang="en-US"/>
          </a:p>
        </p:txBody>
      </p:sp>
    </p:spTree>
    <p:extLst>
      <p:ext uri="{BB962C8B-B14F-4D97-AF65-F5344CB8AC3E}">
        <p14:creationId xmlns:p14="http://schemas.microsoft.com/office/powerpoint/2010/main" val="307495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64EFAA02-1BF4-7F45-9CAB-C8BF894F7EA1}" type="slidenum">
              <a:rPr lang="en-GB" altLang="en-US" smtClean="0"/>
              <a:pPr>
                <a:defRPr/>
              </a:pPr>
              <a:t>‹#›</a:t>
            </a:fld>
            <a:endParaRPr lang="en-GB" altLang="en-US"/>
          </a:p>
        </p:txBody>
      </p:sp>
    </p:spTree>
    <p:extLst>
      <p:ext uri="{BB962C8B-B14F-4D97-AF65-F5344CB8AC3E}">
        <p14:creationId xmlns:p14="http://schemas.microsoft.com/office/powerpoint/2010/main" val="86966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E4BCF48-4004-1F4F-BF38-336E7F305FBA}" type="slidenum">
              <a:rPr lang="en-GB" altLang="en-US" smtClean="0"/>
              <a:pPr>
                <a:defRPr/>
              </a:pPr>
              <a:t>‹#›</a:t>
            </a:fld>
            <a:endParaRPr lang="en-GB" altLang="en-US"/>
          </a:p>
        </p:txBody>
      </p:sp>
    </p:spTree>
    <p:extLst>
      <p:ext uri="{BB962C8B-B14F-4D97-AF65-F5344CB8AC3E}">
        <p14:creationId xmlns:p14="http://schemas.microsoft.com/office/powerpoint/2010/main" val="240259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F2A218C-3B7B-5045-ACAE-2CD7CD4B4A06}" type="slidenum">
              <a:rPr lang="en-GB" altLang="en-US" smtClean="0"/>
              <a:pPr>
                <a:defRPr/>
              </a:pPr>
              <a:t>‹#›</a:t>
            </a:fld>
            <a:endParaRPr lang="en-GB" altLang="en-US"/>
          </a:p>
        </p:txBody>
      </p:sp>
    </p:spTree>
    <p:extLst>
      <p:ext uri="{BB962C8B-B14F-4D97-AF65-F5344CB8AC3E}">
        <p14:creationId xmlns:p14="http://schemas.microsoft.com/office/powerpoint/2010/main" val="288573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474A0BE0-37A6-2A46-819A-575CF1891C21}" type="slidenum">
              <a:rPr lang="en-GB" altLang="en-US" smtClean="0"/>
              <a:pPr>
                <a:defRPr/>
              </a:pPr>
              <a:t>‹#›</a:t>
            </a:fld>
            <a:endParaRPr lang="en-GB" altLang="en-US"/>
          </a:p>
        </p:txBody>
      </p:sp>
    </p:spTree>
    <p:extLst>
      <p:ext uri="{BB962C8B-B14F-4D97-AF65-F5344CB8AC3E}">
        <p14:creationId xmlns:p14="http://schemas.microsoft.com/office/powerpoint/2010/main" val="65019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B9AC377-2215-4449-89E8-43895D7A5CFE}" type="slidenum">
              <a:rPr lang="en-GB" altLang="en-US" smtClean="0"/>
              <a:pPr>
                <a:defRPr/>
              </a:pPr>
              <a:t>‹#›</a:t>
            </a:fld>
            <a:endParaRPr lang="en-GB" altLang="en-US"/>
          </a:p>
        </p:txBody>
      </p:sp>
    </p:spTree>
    <p:extLst>
      <p:ext uri="{BB962C8B-B14F-4D97-AF65-F5344CB8AC3E}">
        <p14:creationId xmlns:p14="http://schemas.microsoft.com/office/powerpoint/2010/main" val="225366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2D36F75-566E-9440-A95B-5BB72F78DD23}" type="slidenum">
              <a:rPr lang="en-GB" altLang="en-US" smtClean="0"/>
              <a:pPr>
                <a:defRPr/>
              </a:pPr>
              <a:t>‹#›</a:t>
            </a:fld>
            <a:endParaRPr lang="en-GB" altLang="en-US"/>
          </a:p>
        </p:txBody>
      </p:sp>
    </p:spTree>
    <p:extLst>
      <p:ext uri="{BB962C8B-B14F-4D97-AF65-F5344CB8AC3E}">
        <p14:creationId xmlns:p14="http://schemas.microsoft.com/office/powerpoint/2010/main" val="258585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2173E93-920A-B144-8FED-C1B9AAF339F3}" type="slidenum">
              <a:rPr lang="en-GB" altLang="en-US" smtClean="0"/>
              <a:pPr>
                <a:defRPr/>
              </a:pPr>
              <a:t>‹#›</a:t>
            </a:fld>
            <a:endParaRPr lang="en-GB" altLang="en-US"/>
          </a:p>
        </p:txBody>
      </p:sp>
    </p:spTree>
    <p:extLst>
      <p:ext uri="{BB962C8B-B14F-4D97-AF65-F5344CB8AC3E}">
        <p14:creationId xmlns:p14="http://schemas.microsoft.com/office/powerpoint/2010/main" val="362701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GB"/>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GB"/>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a:defRPr/>
            </a:pPr>
            <a:fld id="{E8BA4865-6349-2645-A16D-C66839F4A55A}" type="slidenum">
              <a:rPr lang="en-GB" altLang="en-US" smtClean="0"/>
              <a:pPr>
                <a:defRPr/>
              </a:pPr>
              <a:t>‹#›</a:t>
            </a:fld>
            <a:endParaRPr lang="en-GB"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0939952"/>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hyperlink" Target="http://www.letterjoin.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1E8EED5-8280-F127-B176-5B55C3DD1B67}"/>
              </a:ext>
            </a:extLst>
          </p:cNvPr>
          <p:cNvSpPr>
            <a:spLocks noGrp="1" noChangeArrowheads="1"/>
          </p:cNvSpPr>
          <p:nvPr>
            <p:ph type="ctrTitle"/>
          </p:nvPr>
        </p:nvSpPr>
        <p:spPr>
          <a:xfrm>
            <a:off x="2051720" y="1124744"/>
            <a:ext cx="6324600" cy="1524000"/>
          </a:xfrm>
        </p:spPr>
        <p:txBody>
          <a:bodyPr/>
          <a:lstStyle/>
          <a:p>
            <a:pPr eaLnBrk="1" hangingPunct="1"/>
            <a:r>
              <a:rPr lang="en-GB" altLang="en-US" b="1" dirty="0"/>
              <a:t>ST MICHAEL AT BOWES</a:t>
            </a:r>
            <a:r>
              <a:rPr lang="en-GB" altLang="en-US" dirty="0"/>
              <a:t> </a:t>
            </a:r>
          </a:p>
        </p:txBody>
      </p:sp>
      <p:sp>
        <p:nvSpPr>
          <p:cNvPr id="16386" name="Rectangle 3">
            <a:extLst>
              <a:ext uri="{FF2B5EF4-FFF2-40B4-BE49-F238E27FC236}">
                <a16:creationId xmlns:a16="http://schemas.microsoft.com/office/drawing/2014/main" id="{F7898918-9EA2-9BEF-A08E-80BB747FFCC5}"/>
              </a:ext>
            </a:extLst>
          </p:cNvPr>
          <p:cNvSpPr>
            <a:spLocks noGrp="1" noChangeArrowheads="1"/>
          </p:cNvSpPr>
          <p:nvPr>
            <p:ph type="subTitle" idx="1"/>
          </p:nvPr>
        </p:nvSpPr>
        <p:spPr>
          <a:xfrm>
            <a:off x="683568" y="3411984"/>
            <a:ext cx="3285978" cy="2723509"/>
          </a:xfrm>
        </p:spPr>
        <p:txBody>
          <a:bodyPr>
            <a:normAutofit fontScale="47500" lnSpcReduction="20000"/>
          </a:bodyPr>
          <a:lstStyle/>
          <a:p>
            <a:pPr algn="ctr" eaLnBrk="1" hangingPunct="1"/>
            <a:r>
              <a:rPr lang="en-GB" altLang="en-US" sz="3600" b="1" u="sng" dirty="0"/>
              <a:t>Meet the Teacher 2023 and SECONDARY TRANSFER</a:t>
            </a:r>
          </a:p>
          <a:p>
            <a:pPr algn="ctr" eaLnBrk="1" hangingPunct="1"/>
            <a:endParaRPr lang="en-GB" altLang="en-US" sz="3600" dirty="0"/>
          </a:p>
          <a:p>
            <a:pPr algn="ctr" eaLnBrk="1" hangingPunct="1"/>
            <a:r>
              <a:rPr lang="en-GB" altLang="en-US" sz="3600" b="1" u="sng" dirty="0"/>
              <a:t>6B: </a:t>
            </a:r>
            <a:r>
              <a:rPr lang="en-GB" altLang="en-US" sz="3600" dirty="0"/>
              <a:t>Mr Hunt </a:t>
            </a:r>
          </a:p>
          <a:p>
            <a:pPr algn="ctr" eaLnBrk="1" hangingPunct="1"/>
            <a:r>
              <a:rPr lang="en-GB" altLang="en-US" sz="3600" b="1" u="sng" dirty="0"/>
              <a:t>6O: </a:t>
            </a:r>
            <a:r>
              <a:rPr lang="en-GB" altLang="en-US" sz="3600" dirty="0"/>
              <a:t>Miss Iesini</a:t>
            </a:r>
          </a:p>
          <a:p>
            <a:pPr algn="ctr" eaLnBrk="1" hangingPunct="1"/>
            <a:r>
              <a:rPr lang="en-GB" altLang="en-US" sz="3600" b="1" u="sng" dirty="0"/>
              <a:t>6W: </a:t>
            </a:r>
            <a:r>
              <a:rPr lang="en-GB" altLang="en-US" sz="3600" dirty="0"/>
              <a:t>Miss Karakas</a:t>
            </a:r>
          </a:p>
          <a:p>
            <a:pPr algn="ctr" eaLnBrk="1" hangingPunct="1"/>
            <a:r>
              <a:rPr lang="en-GB" altLang="en-US" sz="3600" dirty="0"/>
              <a:t>Miss </a:t>
            </a:r>
            <a:r>
              <a:rPr lang="en-GB" altLang="en-US" sz="3600" dirty="0" err="1"/>
              <a:t>VelAnantham</a:t>
            </a:r>
            <a:endParaRPr lang="en-GB" altLang="en-US" sz="3600" dirty="0"/>
          </a:p>
        </p:txBody>
      </p:sp>
      <p:pic>
        <p:nvPicPr>
          <p:cNvPr id="16387" name="Picture 4">
            <a:extLst>
              <a:ext uri="{FF2B5EF4-FFF2-40B4-BE49-F238E27FC236}">
                <a16:creationId xmlns:a16="http://schemas.microsoft.com/office/drawing/2014/main" id="{FF12B6A2-7333-3EA4-92E2-8A5002616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26035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604153F-A93F-6BFC-8CAC-13B051B801F4}"/>
              </a:ext>
            </a:extLst>
          </p:cNvPr>
          <p:cNvPicPr>
            <a:picLocks noChangeAspect="1"/>
          </p:cNvPicPr>
          <p:nvPr/>
        </p:nvPicPr>
        <p:blipFill>
          <a:blip r:embed="rId4"/>
          <a:stretch>
            <a:fillRect/>
          </a:stretch>
        </p:blipFill>
        <p:spPr>
          <a:xfrm>
            <a:off x="6971555" y="3714761"/>
            <a:ext cx="1207898" cy="1610530"/>
          </a:xfrm>
          <a:prstGeom prst="rect">
            <a:avLst/>
          </a:prstGeom>
        </p:spPr>
      </p:pic>
      <p:pic>
        <p:nvPicPr>
          <p:cNvPr id="3" name="Picture 2">
            <a:extLst>
              <a:ext uri="{FF2B5EF4-FFF2-40B4-BE49-F238E27FC236}">
                <a16:creationId xmlns:a16="http://schemas.microsoft.com/office/drawing/2014/main" id="{8DAAACC3-40EC-008D-3704-D73C70047E79}"/>
              </a:ext>
            </a:extLst>
          </p:cNvPr>
          <p:cNvPicPr>
            <a:picLocks noChangeAspect="1"/>
          </p:cNvPicPr>
          <p:nvPr/>
        </p:nvPicPr>
        <p:blipFill>
          <a:blip r:embed="rId5"/>
          <a:stretch>
            <a:fillRect/>
          </a:stretch>
        </p:blipFill>
        <p:spPr>
          <a:xfrm>
            <a:off x="4107295" y="3714761"/>
            <a:ext cx="1207898" cy="1610530"/>
          </a:xfrm>
          <a:prstGeom prst="rect">
            <a:avLst/>
          </a:prstGeom>
        </p:spPr>
      </p:pic>
      <p:pic>
        <p:nvPicPr>
          <p:cNvPr id="4" name="Picture 3">
            <a:extLst>
              <a:ext uri="{FF2B5EF4-FFF2-40B4-BE49-F238E27FC236}">
                <a16:creationId xmlns:a16="http://schemas.microsoft.com/office/drawing/2014/main" id="{672C3E90-7A94-8110-204A-018CAE60A95D}"/>
              </a:ext>
            </a:extLst>
          </p:cNvPr>
          <p:cNvPicPr>
            <a:picLocks noChangeAspect="1"/>
          </p:cNvPicPr>
          <p:nvPr/>
        </p:nvPicPr>
        <p:blipFill>
          <a:blip r:embed="rId6"/>
          <a:stretch>
            <a:fillRect/>
          </a:stretch>
        </p:blipFill>
        <p:spPr>
          <a:xfrm>
            <a:off x="5514654" y="3714761"/>
            <a:ext cx="1250132" cy="1610530"/>
          </a:xfrm>
          <a:prstGeom prst="rect">
            <a:avLst/>
          </a:prstGeom>
        </p:spPr>
      </p:pic>
    </p:spTree>
    <p:custDataLst>
      <p:tags r:id="rId1"/>
    </p:custDataLst>
  </p:cSld>
  <p:clrMapOvr>
    <a:masterClrMapping/>
  </p:clrMapOvr>
  <p:transition advTm="2344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84B45FF-CF1B-B0D4-CF7D-D4E75C21D767}"/>
              </a:ext>
            </a:extLst>
          </p:cNvPr>
          <p:cNvSpPr>
            <a:spLocks noGrp="1" noChangeArrowheads="1"/>
          </p:cNvSpPr>
          <p:nvPr>
            <p:ph type="title"/>
          </p:nvPr>
        </p:nvSpPr>
        <p:spPr/>
        <p:txBody>
          <a:bodyPr/>
          <a:lstStyle/>
          <a:p>
            <a:r>
              <a:rPr lang="en-GB" altLang="en-US"/>
              <a:t>Partially or Fully selective schools </a:t>
            </a:r>
          </a:p>
        </p:txBody>
      </p:sp>
      <p:sp>
        <p:nvSpPr>
          <p:cNvPr id="14339" name="Content Placeholder 6">
            <a:extLst>
              <a:ext uri="{FF2B5EF4-FFF2-40B4-BE49-F238E27FC236}">
                <a16:creationId xmlns:a16="http://schemas.microsoft.com/office/drawing/2014/main" id="{B4BFD090-B794-7D98-CC3F-F44010843D26}"/>
              </a:ext>
            </a:extLst>
          </p:cNvPr>
          <p:cNvSpPr>
            <a:spLocks noGrp="1" noChangeArrowheads="1"/>
          </p:cNvSpPr>
          <p:nvPr>
            <p:ph idx="1"/>
          </p:nvPr>
        </p:nvSpPr>
        <p:spPr/>
        <p:txBody>
          <a:bodyPr/>
          <a:lstStyle/>
          <a:p>
            <a:pPr>
              <a:defRPr/>
            </a:pPr>
            <a:r>
              <a:rPr lang="en-GB" altLang="en-US" dirty="0"/>
              <a:t>If results are not available before </a:t>
            </a:r>
            <a:r>
              <a:rPr lang="en-GB" altLang="en-US" dirty="0">
                <a:highlight>
                  <a:srgbClr val="FFFF00"/>
                </a:highlight>
              </a:rPr>
              <a:t>31</a:t>
            </a:r>
            <a:r>
              <a:rPr lang="en-GB" altLang="en-US" baseline="30000" dirty="0">
                <a:highlight>
                  <a:srgbClr val="FFFF00"/>
                </a:highlight>
              </a:rPr>
              <a:t>st</a:t>
            </a:r>
            <a:r>
              <a:rPr lang="en-GB" altLang="en-US" dirty="0">
                <a:highlight>
                  <a:srgbClr val="FFFF00"/>
                </a:highlight>
              </a:rPr>
              <a:t> October closing date</a:t>
            </a:r>
            <a:r>
              <a:rPr lang="en-GB" altLang="en-US" dirty="0"/>
              <a:t>, you will still need to include the school in your application</a:t>
            </a:r>
          </a:p>
          <a:p>
            <a:pPr>
              <a:defRPr/>
            </a:pPr>
            <a:r>
              <a:rPr lang="en-GB" altLang="en-US" dirty="0"/>
              <a:t>If, after receiving information about the outcome of the test, you want to change your preferred schools, you should make this request as soon as possible and no later than </a:t>
            </a:r>
            <a:r>
              <a:rPr lang="en-GB" altLang="en-US" dirty="0">
                <a:highlight>
                  <a:srgbClr val="FFFF00"/>
                </a:highlight>
              </a:rPr>
              <a:t>8</a:t>
            </a:r>
            <a:r>
              <a:rPr lang="en-GB" altLang="en-US" baseline="30000" dirty="0">
                <a:highlight>
                  <a:srgbClr val="FFFF00"/>
                </a:highlight>
              </a:rPr>
              <a:t>th</a:t>
            </a:r>
            <a:r>
              <a:rPr lang="en-GB" altLang="en-US" dirty="0">
                <a:highlight>
                  <a:srgbClr val="FFFF00"/>
                </a:highlight>
              </a:rPr>
              <a:t> November</a:t>
            </a:r>
            <a:r>
              <a:rPr lang="en-GB" altLang="en-US" dirty="0"/>
              <a:t>. </a:t>
            </a:r>
          </a:p>
          <a:p>
            <a:pPr>
              <a:defRPr/>
            </a:pPr>
            <a:r>
              <a:rPr lang="en-GB" altLang="en-US" dirty="0"/>
              <a:t>Further details on Enfield’s website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98A2887E-5C25-7793-9F97-70EB0BA2FEC9}"/>
              </a:ext>
            </a:extLst>
          </p:cNvPr>
          <p:cNvSpPr>
            <a:spLocks noChangeArrowheads="1"/>
          </p:cNvSpPr>
          <p:nvPr/>
        </p:nvSpPr>
        <p:spPr bwMode="auto">
          <a:xfrm>
            <a:off x="1905000" y="1989138"/>
            <a:ext cx="6858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eaLnBrk="1" hangingPunct="1">
              <a:spcBef>
                <a:spcPct val="50000"/>
              </a:spcBef>
              <a:buFontTx/>
              <a:buChar char="•"/>
            </a:pPr>
            <a:r>
              <a:rPr lang="en-GB" altLang="en-US" i="1" dirty="0">
                <a:latin typeface="+mj-lt"/>
              </a:rPr>
              <a:t>One</a:t>
            </a:r>
            <a:r>
              <a:rPr lang="en-GB" altLang="en-US" b="0" dirty="0">
                <a:latin typeface="+mj-lt"/>
              </a:rPr>
              <a:t> </a:t>
            </a:r>
            <a:r>
              <a:rPr lang="en-GB" altLang="en-US" dirty="0">
                <a:latin typeface="+mj-lt"/>
              </a:rPr>
              <a:t>LA application form to be used for all maintained schools regardless of LA</a:t>
            </a:r>
          </a:p>
          <a:p>
            <a:pPr eaLnBrk="1" hangingPunct="1">
              <a:spcBef>
                <a:spcPct val="50000"/>
              </a:spcBef>
              <a:buFontTx/>
              <a:buChar char="•"/>
            </a:pPr>
            <a:r>
              <a:rPr lang="en-GB" altLang="en-US" dirty="0">
                <a:latin typeface="+mj-lt"/>
              </a:rPr>
              <a:t>Common closing date for the submission of forms –               31</a:t>
            </a:r>
            <a:r>
              <a:rPr lang="en-GB" altLang="en-US" baseline="30000" dirty="0">
                <a:latin typeface="+mj-lt"/>
              </a:rPr>
              <a:t>st</a:t>
            </a:r>
            <a:r>
              <a:rPr lang="en-GB" altLang="en-US" dirty="0">
                <a:latin typeface="+mj-lt"/>
              </a:rPr>
              <a:t>  October 2023</a:t>
            </a:r>
          </a:p>
        </p:txBody>
      </p:sp>
      <p:sp>
        <p:nvSpPr>
          <p:cNvPr id="27650" name="Rectangle 3">
            <a:extLst>
              <a:ext uri="{FF2B5EF4-FFF2-40B4-BE49-F238E27FC236}">
                <a16:creationId xmlns:a16="http://schemas.microsoft.com/office/drawing/2014/main" id="{F7F51159-9A5E-D9CB-8BB9-EFD1C7F321C2}"/>
              </a:ext>
            </a:extLst>
          </p:cNvPr>
          <p:cNvSpPr>
            <a:spLocks noChangeArrowheads="1"/>
          </p:cNvSpPr>
          <p:nvPr/>
        </p:nvSpPr>
        <p:spPr bwMode="auto">
          <a:xfrm>
            <a:off x="594519" y="1052512"/>
            <a:ext cx="7954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eaLnBrk="1" hangingPunct="1">
              <a:spcBef>
                <a:spcPct val="0"/>
              </a:spcBef>
              <a:buFontTx/>
              <a:buNone/>
            </a:pPr>
            <a:r>
              <a:rPr lang="en-GB" altLang="en-US" sz="2800" dirty="0">
                <a:solidFill>
                  <a:schemeClr val="tx2"/>
                </a:solidFill>
                <a:latin typeface="+mj-lt"/>
              </a:rPr>
              <a:t>WHAT CAN ENFIELD PARENTS EXPECT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0239165-2753-0A2E-936D-7E0A021C49F9}"/>
              </a:ext>
            </a:extLst>
          </p:cNvPr>
          <p:cNvSpPr>
            <a:spLocks noGrp="1" noChangeArrowheads="1"/>
          </p:cNvSpPr>
          <p:nvPr>
            <p:ph type="title"/>
          </p:nvPr>
        </p:nvSpPr>
        <p:spPr/>
        <p:txBody>
          <a:bodyPr>
            <a:normAutofit fontScale="90000"/>
          </a:bodyPr>
          <a:lstStyle/>
          <a:p>
            <a:pPr eaLnBrk="1" hangingPunct="1"/>
            <a:r>
              <a:rPr lang="en-US" altLang="en-GB" sz="4000" b="1" dirty="0"/>
              <a:t>What can Enfield parents expect?</a:t>
            </a:r>
            <a:endParaRPr lang="en-US" altLang="en-US" sz="4000" b="1" dirty="0"/>
          </a:p>
        </p:txBody>
      </p:sp>
      <p:sp>
        <p:nvSpPr>
          <p:cNvPr id="13315" name="Rectangle 3">
            <a:extLst>
              <a:ext uri="{FF2B5EF4-FFF2-40B4-BE49-F238E27FC236}">
                <a16:creationId xmlns:a16="http://schemas.microsoft.com/office/drawing/2014/main" id="{EF2A411F-F30F-E485-CBD9-38E94CFE131A}"/>
              </a:ext>
            </a:extLst>
          </p:cNvPr>
          <p:cNvSpPr>
            <a:spLocks noGrp="1" noChangeArrowheads="1"/>
          </p:cNvSpPr>
          <p:nvPr>
            <p:ph type="body" idx="1"/>
          </p:nvPr>
        </p:nvSpPr>
        <p:spPr>
          <a:xfrm>
            <a:off x="684213" y="1916113"/>
            <a:ext cx="7772400" cy="4826000"/>
          </a:xfrm>
        </p:spPr>
        <p:txBody>
          <a:bodyPr/>
          <a:lstStyle/>
          <a:p>
            <a:pPr eaLnBrk="1" hangingPunct="1">
              <a:lnSpc>
                <a:spcPct val="90000"/>
              </a:lnSpc>
              <a:defRPr/>
            </a:pPr>
            <a:r>
              <a:rPr lang="en-US" altLang="en-GB" sz="2800" b="1" dirty="0">
                <a:latin typeface="+mj-lt"/>
              </a:rPr>
              <a:t>6 preferences of secondary schools (only 4 for Hertfordshire)</a:t>
            </a:r>
          </a:p>
          <a:p>
            <a:pPr eaLnBrk="1" hangingPunct="1">
              <a:lnSpc>
                <a:spcPct val="90000"/>
              </a:lnSpc>
              <a:defRPr/>
            </a:pPr>
            <a:r>
              <a:rPr lang="en-US" altLang="en-GB" sz="2800" b="1" dirty="0">
                <a:latin typeface="+mj-lt"/>
              </a:rPr>
              <a:t>equal consideration given to each school asked for </a:t>
            </a:r>
          </a:p>
          <a:p>
            <a:pPr eaLnBrk="1" hangingPunct="1">
              <a:lnSpc>
                <a:spcPct val="90000"/>
              </a:lnSpc>
              <a:defRPr/>
            </a:pPr>
            <a:r>
              <a:rPr lang="en-US" altLang="en-GB" sz="2800" b="1" dirty="0">
                <a:latin typeface="+mj-lt"/>
              </a:rPr>
              <a:t>Enfield will apply on your behalf for schools outside the Borough </a:t>
            </a:r>
          </a:p>
          <a:p>
            <a:pPr eaLnBrk="1" hangingPunct="1">
              <a:lnSpc>
                <a:spcPct val="90000"/>
              </a:lnSpc>
              <a:defRPr/>
            </a:pPr>
            <a:r>
              <a:rPr lang="en-GB" altLang="en-GB" sz="2800" b="1" dirty="0">
                <a:latin typeface="+mj-lt"/>
              </a:rPr>
              <a:t>late applications or </a:t>
            </a:r>
            <a:r>
              <a:rPr lang="en-US" altLang="en-GB" sz="2800" b="1" dirty="0">
                <a:latin typeface="+mj-lt"/>
              </a:rPr>
              <a:t>changes of preference will only be accepted after closing date in exceptional circumstances</a:t>
            </a:r>
          </a:p>
          <a:p>
            <a:pPr marL="0" indent="0" eaLnBrk="1" hangingPunct="1">
              <a:lnSpc>
                <a:spcPct val="90000"/>
              </a:lnSpc>
              <a:buFontTx/>
              <a:buNone/>
              <a:defRPr/>
            </a:pPr>
            <a:endParaRPr lang="en-US" altLang="en-GB" sz="2800" b="1" dirty="0">
              <a:latin typeface="Arial" charset="0"/>
            </a:endParaRPr>
          </a:p>
          <a:p>
            <a:pPr marL="0" indent="0" eaLnBrk="1" hangingPunct="1">
              <a:lnSpc>
                <a:spcPct val="90000"/>
              </a:lnSpc>
              <a:buFontTx/>
              <a:buNone/>
              <a:defRPr/>
            </a:pPr>
            <a:endParaRPr lang="en-US" alt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949783FA-B6F9-3C50-84A7-A8ED999129F6}"/>
              </a:ext>
            </a:extLst>
          </p:cNvPr>
          <p:cNvSpPr>
            <a:spLocks noGrp="1" noChangeArrowheads="1"/>
          </p:cNvSpPr>
          <p:nvPr>
            <p:ph type="body" idx="1"/>
          </p:nvPr>
        </p:nvSpPr>
        <p:spPr>
          <a:xfrm>
            <a:off x="1116013" y="1989138"/>
            <a:ext cx="7772400" cy="3675062"/>
          </a:xfrm>
        </p:spPr>
        <p:txBody>
          <a:bodyPr/>
          <a:lstStyle/>
          <a:p>
            <a:pPr eaLnBrk="1" hangingPunct="1">
              <a:defRPr/>
            </a:pPr>
            <a:r>
              <a:rPr lang="en-GB" altLang="en-GB" b="1" dirty="0">
                <a:latin typeface="+mj-lt"/>
                <a:cs typeface="Arial" panose="020B0604020202020204" pitchFamily="34" charset="0"/>
              </a:rPr>
              <a:t>If your child is eligible for more than one school, the preference order will be used to decide the final offer</a:t>
            </a:r>
          </a:p>
          <a:p>
            <a:pPr marL="0" indent="0" eaLnBrk="1" hangingPunct="1">
              <a:buFontTx/>
              <a:buNone/>
              <a:defRPr/>
            </a:pPr>
            <a:endParaRPr lang="en-GB" altLang="en-GB" b="1" dirty="0">
              <a:latin typeface="+mj-lt"/>
              <a:cs typeface="Arial" panose="020B0604020202020204" pitchFamily="34" charset="0"/>
            </a:endParaRPr>
          </a:p>
          <a:p>
            <a:pPr eaLnBrk="1" hangingPunct="1">
              <a:lnSpc>
                <a:spcPct val="90000"/>
              </a:lnSpc>
              <a:defRPr/>
            </a:pPr>
            <a:r>
              <a:rPr lang="en-US" altLang="en-GB" b="1" dirty="0">
                <a:latin typeface="+mj-lt"/>
              </a:rPr>
              <a:t>single offer </a:t>
            </a:r>
            <a:r>
              <a:rPr lang="en-GB" altLang="en-GB" b="1" dirty="0">
                <a:latin typeface="+mj-lt"/>
              </a:rPr>
              <a:t>emailed to parents/carers</a:t>
            </a:r>
            <a:r>
              <a:rPr lang="en-US" altLang="en-GB" b="1" dirty="0">
                <a:latin typeface="+mj-lt"/>
              </a:rPr>
              <a:t> – </a:t>
            </a:r>
            <a:r>
              <a:rPr lang="en-US" altLang="en-GB" b="1" dirty="0">
                <a:solidFill>
                  <a:schemeClr val="tx1"/>
                </a:solidFill>
                <a:latin typeface="+mj-lt"/>
              </a:rPr>
              <a:t>1</a:t>
            </a:r>
            <a:r>
              <a:rPr lang="en-US" altLang="en-GB" b="1" baseline="30000" dirty="0">
                <a:solidFill>
                  <a:schemeClr val="tx1"/>
                </a:solidFill>
                <a:latin typeface="+mj-lt"/>
              </a:rPr>
              <a:t>st</a:t>
            </a:r>
            <a:r>
              <a:rPr lang="en-US" altLang="en-GB" b="1" dirty="0">
                <a:solidFill>
                  <a:schemeClr val="tx1"/>
                </a:solidFill>
                <a:latin typeface="+mj-lt"/>
              </a:rPr>
              <a:t> March 2024</a:t>
            </a:r>
            <a:endParaRPr lang="en-US" altLang="en-US" b="1" dirty="0">
              <a:solidFill>
                <a:schemeClr val="tx1"/>
              </a:solidFill>
              <a:latin typeface="+mj-lt"/>
            </a:endParaRPr>
          </a:p>
        </p:txBody>
      </p:sp>
      <p:sp>
        <p:nvSpPr>
          <p:cNvPr id="30722" name="Rectangle 5">
            <a:extLst>
              <a:ext uri="{FF2B5EF4-FFF2-40B4-BE49-F238E27FC236}">
                <a16:creationId xmlns:a16="http://schemas.microsoft.com/office/drawing/2014/main" id="{CD9217AB-7CB2-A064-FEA7-C931B13EA0E0}"/>
              </a:ext>
            </a:extLst>
          </p:cNvPr>
          <p:cNvSpPr>
            <a:spLocks noChangeArrowheads="1"/>
          </p:cNvSpPr>
          <p:nvPr/>
        </p:nvSpPr>
        <p:spPr bwMode="auto">
          <a:xfrm>
            <a:off x="1295400" y="538162"/>
            <a:ext cx="655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eaLnBrk="1" hangingPunct="1">
              <a:spcBef>
                <a:spcPct val="0"/>
              </a:spcBef>
              <a:buFontTx/>
              <a:buNone/>
            </a:pPr>
            <a:r>
              <a:rPr lang="en-US" altLang="en-GB" sz="4000" dirty="0">
                <a:solidFill>
                  <a:schemeClr val="bg1"/>
                </a:solidFill>
                <a:latin typeface="+mj-lt"/>
              </a:rPr>
              <a:t>What can Enfield parents expect?</a:t>
            </a:r>
            <a:endParaRPr lang="en-US" altLang="en-US" sz="4000" dirty="0">
              <a:solidFill>
                <a:schemeClr val="bg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3457C58-6C09-4476-ED9C-5342BC212F93}"/>
              </a:ext>
            </a:extLst>
          </p:cNvPr>
          <p:cNvSpPr>
            <a:spLocks noGrp="1" noChangeArrowheads="1"/>
          </p:cNvSpPr>
          <p:nvPr>
            <p:ph type="title"/>
          </p:nvPr>
        </p:nvSpPr>
        <p:spPr>
          <a:xfrm>
            <a:off x="900113" y="476250"/>
            <a:ext cx="7772400" cy="1143000"/>
          </a:xfrm>
        </p:spPr>
        <p:txBody>
          <a:bodyPr>
            <a:normAutofit fontScale="90000"/>
          </a:bodyPr>
          <a:lstStyle/>
          <a:p>
            <a:pPr eaLnBrk="1" hangingPunct="1"/>
            <a:br>
              <a:rPr lang="en-GB" altLang="en-GB" dirty="0"/>
            </a:br>
            <a:r>
              <a:rPr lang="en-GB" altLang="en-GB" dirty="0"/>
              <a:t>How to apply </a:t>
            </a:r>
            <a:r>
              <a:rPr lang="en-GB" altLang="en-GB" dirty="0" err="1"/>
              <a:t>www.edmissions.org.uk</a:t>
            </a:r>
            <a:r>
              <a:rPr lang="en-GB" altLang="en-GB" dirty="0"/>
              <a:t> </a:t>
            </a:r>
            <a:br>
              <a:rPr lang="en-GB" altLang="en-GB" dirty="0"/>
            </a:br>
            <a:r>
              <a:rPr lang="en-GB" altLang="en-GB" dirty="0"/>
              <a:t>Open from the 1</a:t>
            </a:r>
            <a:r>
              <a:rPr lang="en-GB" altLang="en-GB" baseline="30000" dirty="0"/>
              <a:t>st</a:t>
            </a:r>
            <a:r>
              <a:rPr lang="en-GB" altLang="en-GB" dirty="0"/>
              <a:t> September</a:t>
            </a:r>
            <a:endParaRPr lang="en-GB" altLang="en-US" dirty="0"/>
          </a:p>
        </p:txBody>
      </p:sp>
      <p:pic>
        <p:nvPicPr>
          <p:cNvPr id="31746" name="Content Placeholder 3">
            <a:extLst>
              <a:ext uri="{FF2B5EF4-FFF2-40B4-BE49-F238E27FC236}">
                <a16:creationId xmlns:a16="http://schemas.microsoft.com/office/drawing/2014/main" id="{B2C81B57-493D-95D8-4AA9-6DA3B94FF5E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22288" y="2276475"/>
            <a:ext cx="8528050" cy="3998913"/>
          </a:xfrm>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A22C3DC0-C821-D2BB-3B4A-12659BD21FB5}"/>
              </a:ext>
            </a:extLst>
          </p:cNvPr>
          <p:cNvSpPr>
            <a:spLocks noGrp="1" noChangeArrowheads="1"/>
          </p:cNvSpPr>
          <p:nvPr>
            <p:ph type="title"/>
          </p:nvPr>
        </p:nvSpPr>
        <p:spPr/>
        <p:txBody>
          <a:bodyPr/>
          <a:lstStyle/>
          <a:p>
            <a:pPr eaLnBrk="1" hangingPunct="1"/>
            <a:r>
              <a:rPr lang="en-GB" altLang="en-US" sz="4000" b="1">
                <a:solidFill>
                  <a:schemeClr val="tx1"/>
                </a:solidFill>
              </a:rPr>
              <a:t>Online applications </a:t>
            </a:r>
            <a:endParaRPr lang="en-GB" altLang="en-US" sz="9600" b="1">
              <a:solidFill>
                <a:schemeClr val="tx1"/>
              </a:solidFill>
            </a:endParaRPr>
          </a:p>
        </p:txBody>
      </p:sp>
      <p:pic>
        <p:nvPicPr>
          <p:cNvPr id="33795" name="Picture 5">
            <a:extLst>
              <a:ext uri="{FF2B5EF4-FFF2-40B4-BE49-F238E27FC236}">
                <a16:creationId xmlns:a16="http://schemas.microsoft.com/office/drawing/2014/main" id="{1D436460-88A5-A8A3-BD5E-851519974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17788"/>
            <a:ext cx="7488238" cy="25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Rectangle 6">
            <a:extLst>
              <a:ext uri="{FF2B5EF4-FFF2-40B4-BE49-F238E27FC236}">
                <a16:creationId xmlns:a16="http://schemas.microsoft.com/office/drawing/2014/main" id="{09CE5FEB-4F21-5322-ADC6-FADA832336A8}"/>
              </a:ext>
            </a:extLst>
          </p:cNvPr>
          <p:cNvSpPr>
            <a:spLocks noChangeArrowheads="1"/>
          </p:cNvSpPr>
          <p:nvPr/>
        </p:nvSpPr>
        <p:spPr bwMode="auto">
          <a:xfrm rot="10800000" flipV="1">
            <a:off x="4572000" y="5168900"/>
            <a:ext cx="38242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eaLnBrk="1" hangingPunct="1">
              <a:spcBef>
                <a:spcPct val="0"/>
              </a:spcBef>
              <a:buFontTx/>
              <a:buChar char="•"/>
            </a:pPr>
            <a:r>
              <a:rPr lang="en-GB" altLang="en-US" sz="1800" b="0" dirty="0">
                <a:solidFill>
                  <a:srgbClr val="000000"/>
                </a:solidFill>
                <a:latin typeface="+mj-lt"/>
              </a:rPr>
              <a:t>You can get your result on the evening of </a:t>
            </a:r>
            <a:r>
              <a:rPr lang="en-GB" altLang="en-US" sz="1800" b="0" dirty="0">
                <a:solidFill>
                  <a:srgbClr val="FF0000"/>
                </a:solidFill>
                <a:latin typeface="+mj-lt"/>
              </a:rPr>
              <a:t>1</a:t>
            </a:r>
            <a:r>
              <a:rPr lang="en-GB" altLang="en-US" sz="1800" b="0" baseline="30000" dirty="0">
                <a:solidFill>
                  <a:srgbClr val="FF0000"/>
                </a:solidFill>
                <a:latin typeface="+mj-lt"/>
              </a:rPr>
              <a:t>st</a:t>
            </a:r>
            <a:r>
              <a:rPr lang="en-GB" altLang="en-US" sz="1800" b="0" dirty="0">
                <a:solidFill>
                  <a:srgbClr val="FF0000"/>
                </a:solidFill>
                <a:latin typeface="+mj-lt"/>
              </a:rPr>
              <a:t> March 2024 </a:t>
            </a:r>
            <a:r>
              <a:rPr lang="en-GB" altLang="en-US" sz="1800" b="0" dirty="0">
                <a:solidFill>
                  <a:srgbClr val="000000"/>
                </a:solidFill>
                <a:latin typeface="+mj-lt"/>
              </a:rPr>
              <a:t>and either accept and decline your offer on line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015DA420-BB64-7C47-78A1-19294FCB381E}"/>
              </a:ext>
            </a:extLst>
          </p:cNvPr>
          <p:cNvSpPr>
            <a:spLocks noGrp="1" noChangeArrowheads="1"/>
          </p:cNvSpPr>
          <p:nvPr>
            <p:ph type="title"/>
          </p:nvPr>
        </p:nvSpPr>
        <p:spPr/>
        <p:txBody>
          <a:bodyPr/>
          <a:lstStyle/>
          <a:p>
            <a:pPr eaLnBrk="1" hangingPunct="1"/>
            <a:r>
              <a:rPr lang="en-GB" altLang="en-US"/>
              <a:t>CHECKLIST</a:t>
            </a:r>
          </a:p>
        </p:txBody>
      </p:sp>
      <p:sp>
        <p:nvSpPr>
          <p:cNvPr id="44035" name="Rectangle 3">
            <a:extLst>
              <a:ext uri="{FF2B5EF4-FFF2-40B4-BE49-F238E27FC236}">
                <a16:creationId xmlns:a16="http://schemas.microsoft.com/office/drawing/2014/main" id="{99BC3547-4863-A374-608C-AD49B3C80F18}"/>
              </a:ext>
            </a:extLst>
          </p:cNvPr>
          <p:cNvSpPr>
            <a:spLocks noGrp="1" noChangeArrowheads="1"/>
          </p:cNvSpPr>
          <p:nvPr>
            <p:ph type="body" idx="1"/>
          </p:nvPr>
        </p:nvSpPr>
        <p:spPr>
          <a:xfrm>
            <a:off x="1619251" y="2060848"/>
            <a:ext cx="6943558" cy="4109678"/>
          </a:xfrm>
        </p:spPr>
        <p:txBody>
          <a:bodyPr>
            <a:normAutofit fontScale="85000" lnSpcReduction="10000"/>
          </a:bodyPr>
          <a:lstStyle/>
          <a:p>
            <a:pPr algn="ctr" eaLnBrk="1" hangingPunct="1">
              <a:lnSpc>
                <a:spcPct val="80000"/>
              </a:lnSpc>
              <a:buFontTx/>
              <a:buNone/>
            </a:pPr>
            <a:r>
              <a:rPr lang="en-GB" altLang="en-US" sz="2000" b="1" dirty="0">
                <a:latin typeface="Arial" panose="020B0604020202020204" pitchFamily="34" charset="0"/>
              </a:rPr>
              <a:t>Before you fill in the form</a:t>
            </a:r>
          </a:p>
          <a:p>
            <a:pPr algn="ctr" eaLnBrk="1" hangingPunct="1">
              <a:lnSpc>
                <a:spcPct val="80000"/>
              </a:lnSpc>
              <a:buFontTx/>
              <a:buNone/>
            </a:pPr>
            <a:endParaRPr lang="en-GB" altLang="en-US" sz="1800" b="1" dirty="0">
              <a:latin typeface="Arial" panose="020B0604020202020204" pitchFamily="34" charset="0"/>
            </a:endParaRPr>
          </a:p>
          <a:p>
            <a:pPr eaLnBrk="1" hangingPunct="1">
              <a:lnSpc>
                <a:spcPct val="80000"/>
              </a:lnSpc>
              <a:buFontTx/>
              <a:buChar char="•"/>
            </a:pPr>
            <a:r>
              <a:rPr lang="en-GB" altLang="en-US" sz="1800" dirty="0">
                <a:latin typeface="Arial" panose="020B0604020202020204" pitchFamily="34" charset="0"/>
              </a:rPr>
              <a:t>Visit schools you are interested in, especially those in the local area</a:t>
            </a:r>
          </a:p>
          <a:p>
            <a:pPr eaLnBrk="1" hangingPunct="1">
              <a:lnSpc>
                <a:spcPct val="80000"/>
              </a:lnSpc>
              <a:buFontTx/>
              <a:buChar char="•"/>
            </a:pPr>
            <a:r>
              <a:rPr lang="en-GB" altLang="en-US" sz="1800" dirty="0">
                <a:latin typeface="Arial" panose="020B0604020202020204" pitchFamily="34" charset="0"/>
              </a:rPr>
              <a:t>Distance counts for many schools and will be a deciding factor</a:t>
            </a:r>
          </a:p>
          <a:p>
            <a:pPr eaLnBrk="1" hangingPunct="1">
              <a:lnSpc>
                <a:spcPct val="80000"/>
              </a:lnSpc>
              <a:buFontTx/>
              <a:buChar char="•"/>
            </a:pPr>
            <a:r>
              <a:rPr lang="en-GB" altLang="en-US" sz="1800" dirty="0">
                <a:latin typeface="Arial" panose="020B0604020202020204" pitchFamily="34" charset="0"/>
              </a:rPr>
              <a:t>Outside Enfield get the relevant information booklet or check their website</a:t>
            </a:r>
          </a:p>
          <a:p>
            <a:pPr eaLnBrk="1" hangingPunct="1">
              <a:lnSpc>
                <a:spcPct val="80000"/>
              </a:lnSpc>
              <a:buFontTx/>
              <a:buChar char="•"/>
            </a:pPr>
            <a:r>
              <a:rPr lang="en-GB" altLang="en-US" sz="1800" dirty="0">
                <a:latin typeface="Arial" panose="020B0604020202020204" pitchFamily="34" charset="0"/>
              </a:rPr>
              <a:t>Check you may need to complete a supplementary information form and send them directly to the school </a:t>
            </a:r>
          </a:p>
          <a:p>
            <a:pPr eaLnBrk="1" hangingPunct="1">
              <a:lnSpc>
                <a:spcPct val="80000"/>
              </a:lnSpc>
              <a:buFontTx/>
              <a:buChar char="•"/>
            </a:pPr>
            <a:r>
              <a:rPr lang="en-GB" altLang="en-US" sz="1800" dirty="0">
                <a:latin typeface="Arial" panose="020B0604020202020204" pitchFamily="34" charset="0"/>
              </a:rPr>
              <a:t>Complete all forms in full</a:t>
            </a:r>
          </a:p>
          <a:p>
            <a:pPr marL="342900" lvl="1" indent="-342900">
              <a:buFontTx/>
              <a:buChar char="•"/>
            </a:pPr>
            <a:r>
              <a:rPr lang="en-GB" altLang="en-US" sz="1800" dirty="0">
                <a:latin typeface="Arial" panose="020B0604020202020204" pitchFamily="34" charset="0"/>
              </a:rPr>
              <a:t>Be sure the address you use is the child’s usual place of residence. Attach details if not</a:t>
            </a:r>
          </a:p>
          <a:p>
            <a:pPr marL="342900" lvl="1" indent="-342900">
              <a:buFont typeface="Arial" panose="020B0604020202020204" pitchFamily="34" charset="0"/>
              <a:buChar char="•"/>
            </a:pPr>
            <a:r>
              <a:rPr lang="en-GB" altLang="en-US" sz="1800" dirty="0">
                <a:latin typeface="Arial" panose="020B0604020202020204" pitchFamily="34" charset="0"/>
              </a:rPr>
              <a:t>Ensure you include your council tax reference number in your application.</a:t>
            </a:r>
          </a:p>
          <a:p>
            <a:pPr eaLnBrk="1" hangingPunct="1">
              <a:lnSpc>
                <a:spcPct val="80000"/>
              </a:lnSpc>
              <a:buFontTx/>
              <a:buChar char="•"/>
            </a:pPr>
            <a:r>
              <a:rPr lang="en-GB" altLang="en-US" sz="1800" dirty="0">
                <a:latin typeface="Arial" panose="020B0604020202020204" pitchFamily="34" charset="0"/>
              </a:rPr>
              <a:t>Nominating only one school  or the same school six times will not improve your chance of getting a place.</a:t>
            </a:r>
          </a:p>
          <a:p>
            <a:pPr eaLnBrk="1" hangingPunct="1">
              <a:lnSpc>
                <a:spcPct val="80000"/>
              </a:lnSpc>
              <a:buFontTx/>
              <a:buChar char="•"/>
            </a:pPr>
            <a:r>
              <a:rPr lang="en-GB" altLang="en-US" sz="1800" dirty="0">
                <a:latin typeface="Arial" panose="020B0604020202020204" pitchFamily="34" charset="0"/>
              </a:rPr>
              <a:t>Be realistic </a:t>
            </a:r>
          </a:p>
          <a:p>
            <a:pPr algn="ctr" eaLnBrk="1" hangingPunct="1">
              <a:lnSpc>
                <a:spcPct val="80000"/>
              </a:lnSpc>
              <a:buFontTx/>
              <a:buNone/>
            </a:pPr>
            <a:r>
              <a:rPr lang="en-GB" altLang="en-US" sz="2000" b="1" i="1" dirty="0">
                <a:latin typeface="Arial" panose="020B0604020202020204" pitchFamily="34" charset="0"/>
              </a:rPr>
              <a:t>Good Luck!</a:t>
            </a:r>
          </a:p>
          <a:p>
            <a:pPr eaLnBrk="1" hangingPunct="1">
              <a:lnSpc>
                <a:spcPct val="80000"/>
              </a:lnSpc>
              <a:buFontTx/>
              <a:buChar char="•"/>
            </a:pPr>
            <a:endParaRPr lang="en-GB" altLang="en-US" sz="2000" b="1" i="1" dirty="0">
              <a:latin typeface="Arial" panose="020B0604020202020204" pitchFamily="34" charset="0"/>
            </a:endParaRPr>
          </a:p>
        </p:txBody>
      </p:sp>
      <p:pic>
        <p:nvPicPr>
          <p:cNvPr id="35843" name="Picture 4">
            <a:extLst>
              <a:ext uri="{FF2B5EF4-FFF2-40B4-BE49-F238E27FC236}">
                <a16:creationId xmlns:a16="http://schemas.microsoft.com/office/drawing/2014/main" id="{3A195861-9AA9-20AC-5478-756D441FE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700213"/>
            <a:ext cx="15811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3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4035">
                                            <p:txEl>
                                              <p:pRg st="11" end="11"/>
                                            </p:txEl>
                                          </p:spTgt>
                                        </p:tgtEl>
                                        <p:attrNameLst>
                                          <p:attrName>style.visibility</p:attrName>
                                        </p:attrNameLst>
                                      </p:cBhvr>
                                      <p:to>
                                        <p:strVal val="visible"/>
                                      </p:to>
                                    </p:set>
                                    <p:anim calcmode="lin" valueType="num">
                                      <p:cBhvr additive="base">
                                        <p:cTn id="29" dur="500" fill="hold"/>
                                        <p:tgtEl>
                                          <p:spTgt spid="44035">
                                            <p:txEl>
                                              <p:pRg st="11" end="1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403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7207AFE0-0276-A304-7CFB-17B018853E41}"/>
              </a:ext>
            </a:extLst>
          </p:cNvPr>
          <p:cNvSpPr>
            <a:spLocks noGrp="1" noChangeArrowheads="1"/>
          </p:cNvSpPr>
          <p:nvPr>
            <p:ph type="title"/>
          </p:nvPr>
        </p:nvSpPr>
        <p:spPr/>
        <p:txBody>
          <a:bodyPr/>
          <a:lstStyle/>
          <a:p>
            <a:r>
              <a:rPr lang="en-GB" altLang="en-US" b="1"/>
              <a:t>Making your application </a:t>
            </a:r>
          </a:p>
        </p:txBody>
      </p:sp>
      <p:sp>
        <p:nvSpPr>
          <p:cNvPr id="3" name="Content Placeholder 2">
            <a:extLst>
              <a:ext uri="{FF2B5EF4-FFF2-40B4-BE49-F238E27FC236}">
                <a16:creationId xmlns:a16="http://schemas.microsoft.com/office/drawing/2014/main" id="{59A48531-973C-8834-B0F4-2915BBDC9EBA}"/>
              </a:ext>
            </a:extLst>
          </p:cNvPr>
          <p:cNvSpPr>
            <a:spLocks noGrp="1"/>
          </p:cNvSpPr>
          <p:nvPr>
            <p:ph sz="half" idx="1"/>
          </p:nvPr>
        </p:nvSpPr>
        <p:spPr>
          <a:xfrm>
            <a:off x="685800" y="1981200"/>
            <a:ext cx="3238500" cy="4256088"/>
          </a:xfrm>
        </p:spPr>
        <p:txBody>
          <a:bodyPr>
            <a:normAutofit fontScale="92500" lnSpcReduction="10000"/>
          </a:bodyPr>
          <a:lstStyle/>
          <a:p>
            <a:pPr marL="457200" lvl="1" indent="0">
              <a:buFontTx/>
              <a:buNone/>
              <a:defRPr/>
            </a:pPr>
            <a:r>
              <a:rPr lang="en-GB" sz="1800" dirty="0">
                <a:solidFill>
                  <a:srgbClr val="000000"/>
                </a:solidFill>
                <a:latin typeface="Arial"/>
              </a:rPr>
              <a:t>Make sure you say …</a:t>
            </a:r>
          </a:p>
          <a:p>
            <a:pPr lvl="1">
              <a:buFont typeface="Arial" pitchFamily="34" charset="0"/>
              <a:buChar char="•"/>
              <a:defRPr/>
            </a:pPr>
            <a:endParaRPr lang="en-GB" sz="1800" dirty="0">
              <a:solidFill>
                <a:srgbClr val="000000"/>
              </a:solidFill>
              <a:latin typeface="Arial"/>
            </a:endParaRPr>
          </a:p>
          <a:p>
            <a:pPr lvl="1">
              <a:buFont typeface="Arial" pitchFamily="34" charset="0"/>
              <a:buChar char="•"/>
              <a:defRPr/>
            </a:pPr>
            <a:r>
              <a:rPr lang="en-GB" sz="1800" dirty="0">
                <a:solidFill>
                  <a:srgbClr val="000000"/>
                </a:solidFill>
                <a:latin typeface="Arial"/>
              </a:rPr>
              <a:t>If the child is looked </a:t>
            </a:r>
          </a:p>
          <a:p>
            <a:pPr marL="457200" lvl="1" indent="0">
              <a:buFontTx/>
              <a:buNone/>
              <a:defRPr/>
            </a:pPr>
            <a:r>
              <a:rPr lang="en-GB" sz="1800" dirty="0">
                <a:solidFill>
                  <a:srgbClr val="000000"/>
                </a:solidFill>
                <a:latin typeface="Arial"/>
              </a:rPr>
              <a:t>   after or adopted?</a:t>
            </a:r>
          </a:p>
          <a:p>
            <a:pPr marL="457200" lvl="1" indent="0">
              <a:buFontTx/>
              <a:buNone/>
              <a:defRPr/>
            </a:pPr>
            <a:endParaRPr lang="en-GB" sz="1800" dirty="0">
              <a:solidFill>
                <a:srgbClr val="000000"/>
              </a:solidFill>
              <a:latin typeface="Arial"/>
            </a:endParaRPr>
          </a:p>
          <a:p>
            <a:pPr lvl="1">
              <a:buFont typeface="Arial" pitchFamily="34" charset="0"/>
              <a:buChar char="•"/>
              <a:defRPr/>
            </a:pPr>
            <a:r>
              <a:rPr lang="en-GB" sz="1800" dirty="0">
                <a:solidFill>
                  <a:srgbClr val="000000"/>
                </a:solidFill>
                <a:latin typeface="Arial"/>
              </a:rPr>
              <a:t>Are there brothers or sisters attending any of the schools you apply for?</a:t>
            </a:r>
          </a:p>
          <a:p>
            <a:pPr lvl="1">
              <a:buFont typeface="Arial" pitchFamily="34" charset="0"/>
              <a:buChar char="•"/>
              <a:defRPr/>
            </a:pPr>
            <a:endParaRPr lang="en-GB" sz="1800" dirty="0">
              <a:solidFill>
                <a:srgbClr val="000000"/>
              </a:solidFill>
              <a:latin typeface="Arial"/>
            </a:endParaRPr>
          </a:p>
          <a:p>
            <a:pPr lvl="1">
              <a:buFont typeface="Arial" pitchFamily="34" charset="0"/>
              <a:buChar char="•"/>
              <a:defRPr/>
            </a:pPr>
            <a:r>
              <a:rPr lang="en-GB" sz="1800" dirty="0">
                <a:solidFill>
                  <a:srgbClr val="000000"/>
                </a:solidFill>
                <a:latin typeface="Arial"/>
              </a:rPr>
              <a:t>Does a parent work at any of the schools listed on your form?</a:t>
            </a:r>
          </a:p>
          <a:p>
            <a:pPr>
              <a:defRPr/>
            </a:pPr>
            <a:endParaRPr lang="en-GB" dirty="0"/>
          </a:p>
        </p:txBody>
      </p:sp>
      <p:sp>
        <p:nvSpPr>
          <p:cNvPr id="34819" name="Text Placeholder 3">
            <a:extLst>
              <a:ext uri="{FF2B5EF4-FFF2-40B4-BE49-F238E27FC236}">
                <a16:creationId xmlns:a16="http://schemas.microsoft.com/office/drawing/2014/main" id="{ECFF8A17-60AE-CC9F-18AE-C2E00CF44139}"/>
              </a:ext>
            </a:extLst>
          </p:cNvPr>
          <p:cNvSpPr>
            <a:spLocks noGrp="1" noChangeArrowheads="1"/>
          </p:cNvSpPr>
          <p:nvPr>
            <p:ph type="body" sz="half" idx="2"/>
          </p:nvPr>
        </p:nvSpPr>
        <p:spPr/>
        <p:txBody>
          <a:bodyPr>
            <a:normAutofit lnSpcReduction="10000"/>
          </a:bodyPr>
          <a:lstStyle/>
          <a:p>
            <a:pPr>
              <a:buFontTx/>
              <a:buChar char="•"/>
            </a:pPr>
            <a:r>
              <a:rPr lang="en-GB" altLang="en-US" sz="1800">
                <a:solidFill>
                  <a:srgbClr val="000000"/>
                </a:solidFill>
                <a:latin typeface="Arial" panose="020B0604020202020204" pitchFamily="34" charset="0"/>
              </a:rPr>
              <a:t>Provide supporting information with your application if you are asking for medical priority</a:t>
            </a:r>
          </a:p>
          <a:p>
            <a:pPr marL="342900" lvl="1" indent="-342900">
              <a:buFontTx/>
              <a:buChar char="•"/>
            </a:pPr>
            <a:r>
              <a:rPr lang="en-GB" altLang="en-US" sz="1800">
                <a:solidFill>
                  <a:srgbClr val="000000"/>
                </a:solidFill>
                <a:latin typeface="Arial" panose="020B0604020202020204" pitchFamily="34" charset="0"/>
              </a:rPr>
              <a:t>Be sure the address you use is the child’s usual place of residence. Attach details if not</a:t>
            </a:r>
          </a:p>
          <a:p>
            <a:pPr marL="342900" lvl="1" indent="-342900">
              <a:buFont typeface="Arial" panose="020B0604020202020204" pitchFamily="34" charset="0"/>
              <a:buChar char="•"/>
            </a:pPr>
            <a:r>
              <a:rPr lang="en-GB" altLang="en-US" sz="1800">
                <a:solidFill>
                  <a:srgbClr val="000000"/>
                </a:solidFill>
                <a:latin typeface="Arial" panose="020B0604020202020204" pitchFamily="34" charset="0"/>
              </a:rPr>
              <a:t>Ensure you include your council tax reference number in your application.</a:t>
            </a:r>
          </a:p>
          <a:p>
            <a:pPr marL="342900" lvl="1" indent="-342900">
              <a:buFont typeface="Arial" panose="020B0604020202020204" pitchFamily="34" charset="0"/>
              <a:buChar char="•"/>
            </a:pPr>
            <a:r>
              <a:rPr lang="en-GB" altLang="en-US" sz="1800">
                <a:solidFill>
                  <a:srgbClr val="000000"/>
                </a:solidFill>
                <a:latin typeface="Arial" panose="020B0604020202020204" pitchFamily="34" charset="0"/>
              </a:rPr>
              <a:t>Complete any supplementary forms and send them directly to the schools</a:t>
            </a:r>
          </a:p>
          <a:p>
            <a:pPr marL="342900" lvl="1" indent="-342900">
              <a:buFont typeface="Arial" panose="020B0604020202020204" pitchFamily="34" charset="0"/>
              <a:buChar char="•"/>
            </a:pPr>
            <a:r>
              <a:rPr lang="en-GB" altLang="en-US" sz="1800">
                <a:solidFill>
                  <a:srgbClr val="000000"/>
                </a:solidFill>
                <a:latin typeface="Arial" panose="020B0604020202020204" pitchFamily="34" charset="0"/>
              </a:rPr>
              <a:t>Meet all the deadlines</a:t>
            </a:r>
          </a:p>
          <a:p>
            <a:endParaRPr lang="en-GB"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BB931151-E25E-2BA3-9F3D-805807982991}"/>
              </a:ext>
            </a:extLst>
          </p:cNvPr>
          <p:cNvSpPr>
            <a:spLocks noGrp="1" noChangeArrowheads="1"/>
          </p:cNvSpPr>
          <p:nvPr>
            <p:ph type="title"/>
          </p:nvPr>
        </p:nvSpPr>
        <p:spPr>
          <a:xfrm>
            <a:off x="1116013" y="1125538"/>
            <a:ext cx="7739062" cy="792162"/>
          </a:xfrm>
        </p:spPr>
        <p:txBody>
          <a:bodyPr>
            <a:normAutofit fontScale="90000"/>
          </a:bodyPr>
          <a:lstStyle/>
          <a:p>
            <a:pPr eaLnBrk="1" hangingPunct="1"/>
            <a:r>
              <a:rPr lang="en-GB" altLang="en-US" sz="2800" b="1">
                <a:latin typeface="Arial" panose="020B0604020202020204" pitchFamily="34" charset="0"/>
              </a:rPr>
              <a:t>Enfield Schools - What happened this year</a:t>
            </a:r>
            <a:br>
              <a:rPr lang="en-US" altLang="en-GB" sz="2800">
                <a:latin typeface="Arial" panose="020B0604020202020204" pitchFamily="34" charset="0"/>
              </a:rPr>
            </a:br>
            <a:endParaRPr lang="en-US" altLang="en-US" sz="2800">
              <a:latin typeface="Arial" panose="020B0604020202020204" pitchFamily="34" charset="0"/>
            </a:endParaRPr>
          </a:p>
        </p:txBody>
      </p:sp>
      <p:sp>
        <p:nvSpPr>
          <p:cNvPr id="36866" name="Rectangle 3">
            <a:extLst>
              <a:ext uri="{FF2B5EF4-FFF2-40B4-BE49-F238E27FC236}">
                <a16:creationId xmlns:a16="http://schemas.microsoft.com/office/drawing/2014/main" id="{6E079ED9-C0F8-CC9F-5215-61335FA5DB75}"/>
              </a:ext>
            </a:extLst>
          </p:cNvPr>
          <p:cNvSpPr>
            <a:spLocks noGrp="1" noChangeArrowheads="1"/>
          </p:cNvSpPr>
          <p:nvPr>
            <p:ph type="body" idx="1"/>
          </p:nvPr>
        </p:nvSpPr>
        <p:spPr>
          <a:xfrm>
            <a:off x="1116013" y="2492895"/>
            <a:ext cx="7772400" cy="4031729"/>
          </a:xfrm>
        </p:spPr>
        <p:txBody>
          <a:bodyPr>
            <a:normAutofit fontScale="85000" lnSpcReduction="20000"/>
          </a:bodyPr>
          <a:lstStyle/>
          <a:p>
            <a:pPr eaLnBrk="1" hangingPunct="1">
              <a:lnSpc>
                <a:spcPct val="90000"/>
              </a:lnSpc>
              <a:buFontTx/>
              <a:buNone/>
            </a:pPr>
            <a:r>
              <a:rPr lang="en-GB" altLang="en-US" sz="2400" b="1" dirty="0">
                <a:latin typeface="Arial" panose="020B0604020202020204" pitchFamily="34" charset="0"/>
              </a:rPr>
              <a:t>The furthest distance the LA offered places for </a:t>
            </a:r>
          </a:p>
          <a:p>
            <a:pPr eaLnBrk="1" hangingPunct="1">
              <a:lnSpc>
                <a:spcPct val="90000"/>
              </a:lnSpc>
              <a:buFontTx/>
              <a:buNone/>
            </a:pPr>
            <a:r>
              <a:rPr lang="en-GB" altLang="en-US" sz="2400" b="1" dirty="0">
                <a:solidFill>
                  <a:srgbClr val="FF0000"/>
                </a:solidFill>
                <a:latin typeface="Arial" panose="020B0604020202020204" pitchFamily="34" charset="0"/>
              </a:rPr>
              <a:t>admission in September 2021 </a:t>
            </a:r>
            <a:r>
              <a:rPr lang="en-GB" altLang="en-US" sz="2400" b="1" dirty="0">
                <a:latin typeface="Arial" panose="020B0604020202020204" pitchFamily="34" charset="0"/>
              </a:rPr>
              <a:t>on offer day</a:t>
            </a:r>
          </a:p>
          <a:p>
            <a:pPr eaLnBrk="1" hangingPunct="1">
              <a:lnSpc>
                <a:spcPct val="90000"/>
              </a:lnSpc>
              <a:buFontTx/>
              <a:buNone/>
            </a:pPr>
            <a:r>
              <a:rPr lang="en-GB" altLang="en-US" sz="2400" b="1" dirty="0">
                <a:latin typeface="Arial" panose="020B0604020202020204" pitchFamily="34" charset="0"/>
              </a:rPr>
              <a:t> (1</a:t>
            </a:r>
            <a:r>
              <a:rPr lang="en-GB" altLang="en-US" sz="2400" b="1" baseline="30000" dirty="0">
                <a:latin typeface="Arial" panose="020B0604020202020204" pitchFamily="34" charset="0"/>
              </a:rPr>
              <a:t>st</a:t>
            </a:r>
            <a:r>
              <a:rPr lang="en-GB" altLang="en-US" sz="2400" b="1" dirty="0">
                <a:latin typeface="Arial" panose="020B0604020202020204" pitchFamily="34" charset="0"/>
              </a:rPr>
              <a:t> March 2020).</a:t>
            </a:r>
            <a:endParaRPr lang="en-US" altLang="en-GB" sz="2800" b="1" dirty="0">
              <a:latin typeface="Arial" panose="020B0604020202020204" pitchFamily="34" charset="0"/>
            </a:endParaRPr>
          </a:p>
          <a:p>
            <a:pPr eaLnBrk="1" hangingPunct="1">
              <a:buFontTx/>
              <a:buChar char="•"/>
            </a:pPr>
            <a:r>
              <a:rPr lang="en-GB" altLang="en-US" sz="2100" dirty="0"/>
              <a:t>ARK John Keats - 0.308 miles</a:t>
            </a:r>
          </a:p>
          <a:p>
            <a:pPr eaLnBrk="1" hangingPunct="1">
              <a:buFontTx/>
              <a:buChar char="•"/>
            </a:pPr>
            <a:r>
              <a:rPr lang="en-GB" altLang="en-US" sz="2100" dirty="0"/>
              <a:t>Aylward -1.235 miles</a:t>
            </a:r>
          </a:p>
          <a:p>
            <a:pPr eaLnBrk="1" hangingPunct="1"/>
            <a:r>
              <a:rPr lang="en-GB" altLang="en-US" sz="2100" dirty="0"/>
              <a:t>Edmonton County - 1.145 miles</a:t>
            </a:r>
          </a:p>
          <a:p>
            <a:pPr eaLnBrk="1" hangingPunct="1"/>
            <a:r>
              <a:rPr lang="en-GB" altLang="en-US" sz="2100" dirty="0"/>
              <a:t>Heron Hall – 2.452 miles</a:t>
            </a:r>
          </a:p>
          <a:p>
            <a:pPr eaLnBrk="1" hangingPunct="1"/>
            <a:r>
              <a:rPr lang="en-GB" altLang="en-US" sz="2100" dirty="0"/>
              <a:t>Highlands  - 0.966 miles</a:t>
            </a:r>
          </a:p>
          <a:p>
            <a:pPr eaLnBrk="1" hangingPunct="1"/>
            <a:r>
              <a:rPr lang="en-GB" altLang="en-US" sz="2100" dirty="0"/>
              <a:t>Kingsmead - 0.916 miles</a:t>
            </a:r>
          </a:p>
          <a:p>
            <a:pPr eaLnBrk="1" hangingPunct="1"/>
            <a:r>
              <a:rPr lang="en-GB" altLang="en-US" sz="2100" dirty="0"/>
              <a:t>Southgate – 2.647 miles</a:t>
            </a:r>
          </a:p>
          <a:p>
            <a:pPr eaLnBrk="1" hangingPunct="1"/>
            <a:r>
              <a:rPr lang="en-GB" altLang="en-US" sz="2100" dirty="0"/>
              <a:t>Winchmore – 1.001 miles</a:t>
            </a:r>
          </a:p>
          <a:p>
            <a:pPr eaLnBrk="1" hangingPunct="1">
              <a:lnSpc>
                <a:spcPct val="90000"/>
              </a:lnSpc>
              <a:buFontTx/>
              <a:buNone/>
            </a:pPr>
            <a:endParaRPr lang="en-US" altLang="en-GB" sz="2800" b="1" dirty="0">
              <a:solidFill>
                <a:srgbClr val="FF0000"/>
              </a:solidFill>
              <a:latin typeface="Arial" panose="020B0604020202020204" pitchFamily="34" charset="0"/>
            </a:endParaRPr>
          </a:p>
          <a:p>
            <a:pPr eaLnBrk="1" hangingPunct="1">
              <a:lnSpc>
                <a:spcPct val="90000"/>
              </a:lnSpc>
              <a:buFontTx/>
              <a:buNone/>
            </a:pPr>
            <a:endParaRPr lang="en-US" altLang="en-GB" sz="2800" b="1" dirty="0">
              <a:solidFill>
                <a:srgbClr val="FF0000"/>
              </a:solidFill>
              <a:latin typeface="Arial" panose="020B0604020202020204" pitchFamily="34" charset="0"/>
            </a:endParaRPr>
          </a:p>
          <a:p>
            <a:pPr eaLnBrk="1" hangingPunct="1">
              <a:lnSpc>
                <a:spcPct val="90000"/>
              </a:lnSpc>
            </a:pPr>
            <a:endParaRPr lang="en-US"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C1FB6947-B40F-5037-DEE6-959A7ACBE9FB}"/>
              </a:ext>
            </a:extLst>
          </p:cNvPr>
          <p:cNvSpPr>
            <a:spLocks noGrp="1" noChangeArrowheads="1"/>
          </p:cNvSpPr>
          <p:nvPr>
            <p:ph type="title"/>
          </p:nvPr>
        </p:nvSpPr>
        <p:spPr>
          <a:xfrm>
            <a:off x="1187450" y="476250"/>
            <a:ext cx="7772400" cy="1027113"/>
          </a:xfrm>
        </p:spPr>
        <p:txBody>
          <a:bodyPr/>
          <a:lstStyle/>
          <a:p>
            <a:pPr eaLnBrk="1" hangingPunct="1"/>
            <a:r>
              <a:rPr lang="en-GB" altLang="en-US" sz="2400" b="1" dirty="0">
                <a:latin typeface="Lucida Sans" panose="020B0602030504020204" pitchFamily="34" charset="77"/>
                <a:cs typeface="Times New Roman" panose="02020603050405020304" pitchFamily="18" charset="0"/>
              </a:rPr>
              <a:t>SECONDARY TRANSFER for SMAB PUPILS</a:t>
            </a:r>
            <a:br>
              <a:rPr lang="en-GB" altLang="en-US" sz="2400" b="1" dirty="0">
                <a:latin typeface="Lucida Sans" panose="020B0602030504020204" pitchFamily="34" charset="77"/>
                <a:cs typeface="Times New Roman" panose="02020603050405020304" pitchFamily="18" charset="0"/>
              </a:rPr>
            </a:br>
            <a:r>
              <a:rPr lang="en-GB" altLang="en-US" sz="2400" b="1" dirty="0">
                <a:solidFill>
                  <a:srgbClr val="FF0000"/>
                </a:solidFill>
                <a:latin typeface="Lucida Sans" panose="020B0602030504020204" pitchFamily="34" charset="77"/>
                <a:cs typeface="Times New Roman" panose="02020603050405020304" pitchFamily="18" charset="0"/>
              </a:rPr>
              <a:t>academic year SEPTEMBER 2022</a:t>
            </a:r>
          </a:p>
        </p:txBody>
      </p:sp>
      <p:sp>
        <p:nvSpPr>
          <p:cNvPr id="13315" name="Rectangle 3">
            <a:extLst>
              <a:ext uri="{FF2B5EF4-FFF2-40B4-BE49-F238E27FC236}">
                <a16:creationId xmlns:a16="http://schemas.microsoft.com/office/drawing/2014/main" id="{A8A5803B-9328-16B6-5D15-B673F9C95525}"/>
              </a:ext>
            </a:extLst>
          </p:cNvPr>
          <p:cNvSpPr>
            <a:spLocks noGrp="1" noChangeArrowheads="1"/>
          </p:cNvSpPr>
          <p:nvPr>
            <p:ph type="body" sz="half" idx="1"/>
          </p:nvPr>
        </p:nvSpPr>
        <p:spPr>
          <a:xfrm>
            <a:off x="684213" y="1989138"/>
            <a:ext cx="3810000" cy="4114800"/>
          </a:xfrm>
        </p:spPr>
        <p:txBody>
          <a:bodyPr/>
          <a:lstStyle/>
          <a:p>
            <a:pPr algn="ctr" eaLnBrk="1" hangingPunct="1">
              <a:buFontTx/>
              <a:buNone/>
            </a:pPr>
            <a:endParaRPr lang="en-GB" altLang="en-US" sz="1000" b="1" u="sng">
              <a:cs typeface="Times New Roman" panose="02020603050405020304" pitchFamily="18" charset="0"/>
            </a:endParaRPr>
          </a:p>
          <a:p>
            <a:pPr algn="just" eaLnBrk="1" hangingPunct="1">
              <a:buFontTx/>
              <a:buNone/>
            </a:pPr>
            <a:r>
              <a:rPr lang="en-GB" altLang="en-US" sz="2800" b="1">
                <a:latin typeface="Arial" panose="020B0604020202020204" pitchFamily="34" charset="0"/>
                <a:cs typeface="Times New Roman" panose="02020603050405020304" pitchFamily="18" charset="0"/>
              </a:rPr>
              <a:t>					</a:t>
            </a:r>
            <a:endParaRPr lang="en-GB" altLang="en-US" sz="2800" b="1" u="sng">
              <a:latin typeface="Arial" panose="020B0604020202020204" pitchFamily="34" charset="0"/>
              <a:cs typeface="Times New Roman" panose="02020603050405020304" pitchFamily="18" charset="0"/>
            </a:endParaRPr>
          </a:p>
          <a:p>
            <a:pPr algn="just" eaLnBrk="1" hangingPunct="1">
              <a:buFontTx/>
              <a:buNone/>
            </a:pPr>
            <a:endParaRPr lang="en-GB" altLang="en-US" sz="2800" b="1">
              <a:latin typeface="Arial" panose="020B0604020202020204" pitchFamily="34" charset="0"/>
            </a:endParaRPr>
          </a:p>
        </p:txBody>
      </p:sp>
      <p:graphicFrame>
        <p:nvGraphicFramePr>
          <p:cNvPr id="14007" name="Group 695">
            <a:extLst>
              <a:ext uri="{FF2B5EF4-FFF2-40B4-BE49-F238E27FC236}">
                <a16:creationId xmlns:a16="http://schemas.microsoft.com/office/drawing/2014/main" id="{EEED271D-4C46-446F-D3BB-230036AF64B2}"/>
              </a:ext>
            </a:extLst>
          </p:cNvPr>
          <p:cNvGraphicFramePr>
            <a:graphicFrameLocks noGrp="1"/>
          </p:cNvGraphicFramePr>
          <p:nvPr>
            <p:ph sz="quarter" idx="2"/>
            <p:extLst>
              <p:ext uri="{D42A27DB-BD31-4B8C-83A1-F6EECF244321}">
                <p14:modId xmlns:p14="http://schemas.microsoft.com/office/powerpoint/2010/main" val="4137715164"/>
              </p:ext>
            </p:extLst>
          </p:nvPr>
        </p:nvGraphicFramePr>
        <p:xfrm>
          <a:off x="4826000" y="1773238"/>
          <a:ext cx="3810000" cy="4154491"/>
        </p:xfrm>
        <a:graphic>
          <a:graphicData uri="http://schemas.openxmlformats.org/drawingml/2006/table">
            <a:tbl>
              <a:tblPr/>
              <a:tblGrid>
                <a:gridCol w="1068387">
                  <a:extLst>
                    <a:ext uri="{9D8B030D-6E8A-4147-A177-3AD203B41FA5}">
                      <a16:colId xmlns:a16="http://schemas.microsoft.com/office/drawing/2014/main" val="20000"/>
                    </a:ext>
                  </a:extLst>
                </a:gridCol>
                <a:gridCol w="2741613">
                  <a:extLst>
                    <a:ext uri="{9D8B030D-6E8A-4147-A177-3AD203B41FA5}">
                      <a16:colId xmlns:a16="http://schemas.microsoft.com/office/drawing/2014/main" val="20001"/>
                    </a:ext>
                  </a:extLst>
                </a:gridCol>
              </a:tblGrid>
              <a:tr h="365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8</a:t>
                      </a:r>
                    </a:p>
                  </a:txBody>
                  <a:tcPr marL="91430" marR="91430"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St Thomas More</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1</a:t>
                      </a:r>
                    </a:p>
                  </a:txBody>
                  <a:tcPr marL="91430" marR="91430"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Bishop Douglas</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4</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800" dirty="0"/>
                        <a:t>Southgate</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1</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800" dirty="0"/>
                        <a:t>St Ignatius</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3</a:t>
                      </a:r>
                    </a:p>
                  </a:txBody>
                  <a:tcPr marL="91430" marR="91430"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Arial Narrow" pitchFamily="34" charset="0"/>
                        </a:rPr>
                        <a:t>Winchmore</a:t>
                      </a:r>
                      <a:r>
                        <a:rPr kumimoji="0" lang="en-GB" sz="1800" b="0" i="0" u="none" strike="noStrike" cap="none" normalizeH="0" baseline="0" dirty="0">
                          <a:ln>
                            <a:noFill/>
                          </a:ln>
                          <a:solidFill>
                            <a:schemeClr val="tx1"/>
                          </a:solidFill>
                          <a:effectLst/>
                          <a:latin typeface="Arial Narrow" pitchFamily="34" charset="0"/>
                        </a:rPr>
                        <a:t> Hill</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23</a:t>
                      </a:r>
                    </a:p>
                  </a:txBody>
                  <a:tcPr marL="91430" marR="91430"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Mulberry Woodside High  </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2</a:t>
                      </a:r>
                    </a:p>
                  </a:txBody>
                  <a:tcPr marL="91430" marR="91430"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Wren Academy</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15">
                <a:tc>
                  <a:txBody>
                    <a:bodyPr/>
                    <a:lstStyle/>
                    <a:p>
                      <a:pPr algn="ctr"/>
                      <a:r>
                        <a:rPr lang="en-GB" sz="1800" dirty="0"/>
                        <a:t>1</a:t>
                      </a:r>
                    </a:p>
                  </a:txBody>
                  <a:tcPr marL="91430" marR="91430"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Skinners academy </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15">
                <a:tc>
                  <a:txBody>
                    <a:bodyPr/>
                    <a:lstStyle/>
                    <a:p>
                      <a:pPr algn="ctr"/>
                      <a:r>
                        <a:rPr lang="en-GB" sz="1800" dirty="0"/>
                        <a:t>1</a:t>
                      </a:r>
                    </a:p>
                  </a:txBody>
                  <a:tcPr marL="91430" marR="91430"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err="1"/>
                        <a:t>Gladesmore</a:t>
                      </a:r>
                      <a:endParaRPr lang="en-GB" sz="1800" dirty="0"/>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1</a:t>
                      </a:r>
                    </a:p>
                  </a:txBody>
                  <a:tcPr marL="91430" marR="91430"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Dukes Academy </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2</a:t>
                      </a:r>
                    </a:p>
                  </a:txBody>
                  <a:tcPr marL="91430" marR="91430"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Compton</a:t>
                      </a:r>
                    </a:p>
                  </a:txBody>
                  <a:tcPr marL="91430" marR="91430"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14013" name="Group 701">
            <a:extLst>
              <a:ext uri="{FF2B5EF4-FFF2-40B4-BE49-F238E27FC236}">
                <a16:creationId xmlns:a16="http://schemas.microsoft.com/office/drawing/2014/main" id="{9CA41869-E9A3-E86F-09CB-7329EA0B611A}"/>
              </a:ext>
            </a:extLst>
          </p:cNvPr>
          <p:cNvGraphicFramePr>
            <a:graphicFrameLocks noGrp="1"/>
          </p:cNvGraphicFramePr>
          <p:nvPr>
            <p:ph sz="quarter" idx="3"/>
            <p:extLst>
              <p:ext uri="{D42A27DB-BD31-4B8C-83A1-F6EECF244321}">
                <p14:modId xmlns:p14="http://schemas.microsoft.com/office/powerpoint/2010/main" val="1257897262"/>
              </p:ext>
            </p:extLst>
          </p:nvPr>
        </p:nvGraphicFramePr>
        <p:xfrm>
          <a:off x="323850" y="1773238"/>
          <a:ext cx="3897313" cy="4754580"/>
        </p:xfrm>
        <a:graphic>
          <a:graphicData uri="http://schemas.openxmlformats.org/drawingml/2006/table">
            <a:tbl>
              <a:tblPr/>
              <a:tblGrid>
                <a:gridCol w="1088971">
                  <a:extLst>
                    <a:ext uri="{9D8B030D-6E8A-4147-A177-3AD203B41FA5}">
                      <a16:colId xmlns:a16="http://schemas.microsoft.com/office/drawing/2014/main" val="20000"/>
                    </a:ext>
                  </a:extLst>
                </a:gridCol>
                <a:gridCol w="2808342">
                  <a:extLst>
                    <a:ext uri="{9D8B030D-6E8A-4147-A177-3AD203B41FA5}">
                      <a16:colId xmlns:a16="http://schemas.microsoft.com/office/drawing/2014/main" val="20001"/>
                    </a:ext>
                  </a:extLst>
                </a:gridCol>
              </a:tblGrid>
              <a:tr h="3657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5</a:t>
                      </a:r>
                    </a:p>
                  </a:txBody>
                  <a:tcPr marL="91455" marR="91455"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err="1">
                          <a:ln>
                            <a:noFill/>
                          </a:ln>
                          <a:solidFill>
                            <a:schemeClr val="tx1"/>
                          </a:solidFill>
                          <a:effectLst/>
                          <a:latin typeface="Arial Narrow" pitchFamily="34" charset="0"/>
                        </a:rPr>
                        <a:t>Aylward</a:t>
                      </a:r>
                      <a:r>
                        <a:rPr kumimoji="0" lang="en-GB" sz="1800" b="0" i="0" u="none" strike="noStrike" cap="none" normalizeH="0" baseline="0" dirty="0">
                          <a:ln>
                            <a:noFill/>
                          </a:ln>
                          <a:solidFill>
                            <a:schemeClr val="tx1"/>
                          </a:solidFill>
                          <a:effectLst/>
                          <a:latin typeface="Arial Narrow" pitchFamily="34" charset="0"/>
                        </a:rPr>
                        <a:t> Academy </a:t>
                      </a:r>
                    </a:p>
                  </a:txBody>
                  <a:tcPr marL="91455" marR="91455"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1</a:t>
                      </a:r>
                    </a:p>
                  </a:txBody>
                  <a:tcPr marL="91445" marR="91445"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Arial Narrow" pitchFamily="34" charset="0"/>
                        </a:rPr>
                        <a:t>Ashmole</a:t>
                      </a:r>
                      <a:endParaRPr kumimoji="0" lang="en-GB" sz="1800" b="0" i="0" u="none" strike="noStrike" cap="none" normalizeH="0" baseline="0" dirty="0">
                        <a:ln>
                          <a:noFill/>
                        </a:ln>
                        <a:solidFill>
                          <a:schemeClr val="tx1"/>
                        </a:solidFill>
                        <a:effectLst/>
                        <a:latin typeface="Arial Narrow" pitchFamily="34" charset="0"/>
                      </a:endParaRPr>
                    </a:p>
                  </a:txBody>
                  <a:tcPr marL="91445" marR="91445"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0</a:t>
                      </a:r>
                    </a:p>
                  </a:txBody>
                  <a:tcPr marL="91445" marR="91445"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GB" sz="1800" dirty="0"/>
                        <a:t>Alexandra Park </a:t>
                      </a:r>
                    </a:p>
                  </a:txBody>
                  <a:tcPr marL="91445" marR="91445"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21</a:t>
                      </a:r>
                    </a:p>
                  </a:txBody>
                  <a:tcPr marL="91455" marR="91455"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Broomfield</a:t>
                      </a:r>
                    </a:p>
                  </a:txBody>
                  <a:tcPr marL="91455" marR="91455"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0</a:t>
                      </a:r>
                    </a:p>
                  </a:txBody>
                  <a:tcPr marL="91455" marR="91455"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GB" sz="1800" dirty="0">
                          <a:solidFill>
                            <a:schemeClr val="tx1"/>
                          </a:solidFill>
                        </a:rPr>
                        <a:t>Chace Community</a:t>
                      </a:r>
                    </a:p>
                  </a:txBody>
                  <a:tcPr marL="91455" marR="91455"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0</a:t>
                      </a:r>
                    </a:p>
                  </a:txBody>
                  <a:tcPr marL="91455" marR="91455"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East Barnet </a:t>
                      </a:r>
                    </a:p>
                  </a:txBody>
                  <a:tcPr marL="91445" marR="91445"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0</a:t>
                      </a:r>
                    </a:p>
                  </a:txBody>
                  <a:tcPr marL="91455" marR="91455"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Edmonton County </a:t>
                      </a:r>
                    </a:p>
                  </a:txBody>
                  <a:tcPr marL="91455" marR="91455"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1</a:t>
                      </a:r>
                    </a:p>
                  </a:txBody>
                  <a:tcPr marL="91455" marR="91455"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Enfield County </a:t>
                      </a:r>
                    </a:p>
                  </a:txBody>
                  <a:tcPr marL="91455" marR="91455"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1</a:t>
                      </a:r>
                    </a:p>
                  </a:txBody>
                  <a:tcPr marL="91445" marR="91445"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Heron Hall</a:t>
                      </a:r>
                    </a:p>
                  </a:txBody>
                  <a:tcPr marL="91445" marR="91445"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3</a:t>
                      </a:r>
                    </a:p>
                  </a:txBody>
                  <a:tcPr marL="91445" marR="91445"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Heartlands</a:t>
                      </a:r>
                    </a:p>
                  </a:txBody>
                  <a:tcPr marL="91445" marR="91445"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1</a:t>
                      </a:r>
                    </a:p>
                  </a:txBody>
                  <a:tcPr marL="91455" marR="91455"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Highlands</a:t>
                      </a:r>
                    </a:p>
                  </a:txBody>
                  <a:tcPr marL="91455" marR="91455"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2</a:t>
                      </a:r>
                    </a:p>
                  </a:txBody>
                  <a:tcPr marL="91455" marR="91455" marT="45696" marB="4569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St Andrew The Apostle </a:t>
                      </a:r>
                    </a:p>
                  </a:txBody>
                  <a:tcPr marL="91445" marR="91445" marT="45697" marB="456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Narrow" pitchFamily="34" charset="0"/>
                        </a:rPr>
                        <a:t>2</a:t>
                      </a:r>
                    </a:p>
                  </a:txBody>
                  <a:tcPr marL="91445" marR="91445" marT="45697" marB="456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cap="none" normalizeH="0" baseline="0" dirty="0">
                          <a:ln>
                            <a:noFill/>
                          </a:ln>
                          <a:solidFill>
                            <a:schemeClr val="tx1"/>
                          </a:solidFill>
                          <a:effectLst/>
                          <a:latin typeface="Arial Narrow" pitchFamily="34" charset="0"/>
                        </a:rPr>
                        <a:t>Greig City Academy</a:t>
                      </a:r>
                    </a:p>
                  </a:txBody>
                  <a:tcPr marL="91445" marR="91445" marT="45697" marB="456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BD47-BFBD-F768-08EC-1F7054BF4F2D}"/>
              </a:ext>
            </a:extLst>
          </p:cNvPr>
          <p:cNvSpPr>
            <a:spLocks noGrp="1"/>
          </p:cNvSpPr>
          <p:nvPr>
            <p:ph type="title"/>
          </p:nvPr>
        </p:nvSpPr>
        <p:spPr/>
        <p:txBody>
          <a:bodyPr/>
          <a:lstStyle/>
          <a:p>
            <a:r>
              <a:rPr lang="en-US" dirty="0"/>
              <a:t>Secondary transfer information</a:t>
            </a:r>
          </a:p>
        </p:txBody>
      </p:sp>
      <p:sp>
        <p:nvSpPr>
          <p:cNvPr id="3" name="Content Placeholder 2">
            <a:extLst>
              <a:ext uri="{FF2B5EF4-FFF2-40B4-BE49-F238E27FC236}">
                <a16:creationId xmlns:a16="http://schemas.microsoft.com/office/drawing/2014/main" id="{A977C6F5-AE08-229F-6549-6446F8BBD9F9}"/>
              </a:ext>
            </a:extLst>
          </p:cNvPr>
          <p:cNvSpPr>
            <a:spLocks noGrp="1"/>
          </p:cNvSpPr>
          <p:nvPr>
            <p:ph idx="1"/>
          </p:nvPr>
        </p:nvSpPr>
        <p:spPr/>
        <p:txBody>
          <a:bodyPr/>
          <a:lstStyle/>
          <a:p>
            <a:r>
              <a:rPr lang="en-US" dirty="0"/>
              <a:t>We will start with sharing some information about secondary transfer and there will be time for questions at the end. </a:t>
            </a:r>
          </a:p>
          <a:p>
            <a:r>
              <a:rPr lang="en-US" dirty="0"/>
              <a:t>We will begin with a message from Beth Thomas from St Thomas Moore secondary school. </a:t>
            </a:r>
          </a:p>
        </p:txBody>
      </p:sp>
    </p:spTree>
    <p:extLst>
      <p:ext uri="{BB962C8B-B14F-4D97-AF65-F5344CB8AC3E}">
        <p14:creationId xmlns:p14="http://schemas.microsoft.com/office/powerpoint/2010/main" val="1979832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Content Placeholder 9">
            <a:extLst>
              <a:ext uri="{FF2B5EF4-FFF2-40B4-BE49-F238E27FC236}">
                <a16:creationId xmlns:a16="http://schemas.microsoft.com/office/drawing/2014/main" id="{AB9DD21F-8D2F-EFAD-29E4-11A50CA1C49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462088" y="1773238"/>
            <a:ext cx="7056437" cy="5010150"/>
          </a:xfrm>
        </p:spPr>
      </p:pic>
      <p:sp>
        <p:nvSpPr>
          <p:cNvPr id="11" name="TextBox 10">
            <a:extLst>
              <a:ext uri="{FF2B5EF4-FFF2-40B4-BE49-F238E27FC236}">
                <a16:creationId xmlns:a16="http://schemas.microsoft.com/office/drawing/2014/main" id="{12A2F516-43D2-AFBB-B0F2-052F26DDB6D4}"/>
              </a:ext>
            </a:extLst>
          </p:cNvPr>
          <p:cNvSpPr txBox="1"/>
          <p:nvPr/>
        </p:nvSpPr>
        <p:spPr>
          <a:xfrm>
            <a:off x="2411413" y="692150"/>
            <a:ext cx="6121400" cy="769938"/>
          </a:xfrm>
          <a:prstGeom prst="rect">
            <a:avLst/>
          </a:prstGeom>
          <a:noFill/>
        </p:spPr>
        <p:txBody>
          <a:bodyPr>
            <a:spAutoFit/>
          </a:bodyPr>
          <a:lstStyle/>
          <a:p>
            <a:pPr>
              <a:defRPr/>
            </a:pPr>
            <a:r>
              <a:rPr lang="en-US" sz="4400" b="0" dirty="0">
                <a:latin typeface="+mj-lt"/>
                <a:cs typeface="Arial" panose="020B0604020202020204" pitchFamily="34" charset="0"/>
              </a:rPr>
              <a:t>Things to remember:</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C3377AF-4E6D-0939-43A1-5EE64DCCD17E}"/>
              </a:ext>
            </a:extLst>
          </p:cNvPr>
          <p:cNvSpPr>
            <a:spLocks noGrp="1" noChangeArrowheads="1"/>
          </p:cNvSpPr>
          <p:nvPr>
            <p:ph type="title"/>
          </p:nvPr>
        </p:nvSpPr>
        <p:spPr/>
        <p:txBody>
          <a:bodyPr/>
          <a:lstStyle/>
          <a:p>
            <a:r>
              <a:rPr lang="en-US" altLang="en-US"/>
              <a:t>Things to remember</a:t>
            </a:r>
          </a:p>
        </p:txBody>
      </p:sp>
      <p:pic>
        <p:nvPicPr>
          <p:cNvPr id="40962" name="Picture 6">
            <a:extLst>
              <a:ext uri="{FF2B5EF4-FFF2-40B4-BE49-F238E27FC236}">
                <a16:creationId xmlns:a16="http://schemas.microsoft.com/office/drawing/2014/main" id="{FD4FD304-B96D-DFDA-38F8-B4B65887E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700213"/>
            <a:ext cx="7646988"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F261E3A8-67A9-A9BB-4DF4-DC41253A1A4C}"/>
              </a:ext>
            </a:extLst>
          </p:cNvPr>
          <p:cNvSpPr>
            <a:spLocks noGrp="1" noChangeArrowheads="1"/>
          </p:cNvSpPr>
          <p:nvPr>
            <p:ph type="title"/>
          </p:nvPr>
        </p:nvSpPr>
        <p:spPr>
          <a:xfrm>
            <a:off x="990600" y="476250"/>
            <a:ext cx="7772400" cy="1143000"/>
          </a:xfrm>
        </p:spPr>
        <p:txBody>
          <a:bodyPr/>
          <a:lstStyle/>
          <a:p>
            <a:r>
              <a:rPr lang="en-US" altLang="en-US"/>
              <a:t>Things to remember</a:t>
            </a:r>
          </a:p>
        </p:txBody>
      </p:sp>
      <p:pic>
        <p:nvPicPr>
          <p:cNvPr id="41986" name="Picture 6">
            <a:extLst>
              <a:ext uri="{FF2B5EF4-FFF2-40B4-BE49-F238E27FC236}">
                <a16:creationId xmlns:a16="http://schemas.microsoft.com/office/drawing/2014/main" id="{BF65A90B-61A2-2CFC-5D53-D1F1E1A88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773238"/>
            <a:ext cx="7507288"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E767-0826-E844-905D-C848E94F1B82}"/>
              </a:ext>
            </a:extLst>
          </p:cNvPr>
          <p:cNvSpPr>
            <a:spLocks noGrp="1"/>
          </p:cNvSpPr>
          <p:nvPr>
            <p:ph type="title"/>
          </p:nvPr>
        </p:nvSpPr>
        <p:spPr/>
        <p:txBody>
          <a:bodyPr/>
          <a:lstStyle/>
          <a:p>
            <a:r>
              <a:rPr lang="en-US" dirty="0"/>
              <a:t>Meet the teacher</a:t>
            </a:r>
          </a:p>
        </p:txBody>
      </p:sp>
      <p:sp>
        <p:nvSpPr>
          <p:cNvPr id="3" name="Content Placeholder 2">
            <a:extLst>
              <a:ext uri="{FF2B5EF4-FFF2-40B4-BE49-F238E27FC236}">
                <a16:creationId xmlns:a16="http://schemas.microsoft.com/office/drawing/2014/main" id="{E365BAD4-2699-F91A-E007-CE74B7FB7D0F}"/>
              </a:ext>
            </a:extLst>
          </p:cNvPr>
          <p:cNvSpPr>
            <a:spLocks noGrp="1"/>
          </p:cNvSpPr>
          <p:nvPr>
            <p:ph idx="1"/>
          </p:nvPr>
        </p:nvSpPr>
        <p:spPr>
          <a:xfrm>
            <a:off x="581192" y="2228003"/>
            <a:ext cx="7989752" cy="2425133"/>
          </a:xfrm>
        </p:spPr>
        <p:txBody>
          <a:bodyPr/>
          <a:lstStyle/>
          <a:p>
            <a:r>
              <a:rPr lang="en-US" dirty="0"/>
              <a:t>We will now move on to sharing some information about Year 6 </a:t>
            </a:r>
          </a:p>
        </p:txBody>
      </p:sp>
      <p:pic>
        <p:nvPicPr>
          <p:cNvPr id="5" name="Picture 4">
            <a:extLst>
              <a:ext uri="{FF2B5EF4-FFF2-40B4-BE49-F238E27FC236}">
                <a16:creationId xmlns:a16="http://schemas.microsoft.com/office/drawing/2014/main" id="{8A261AF4-ECAF-E9CD-D5CC-1F7034881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227686"/>
            <a:ext cx="3429000" cy="1765300"/>
          </a:xfrm>
          <a:prstGeom prst="rect">
            <a:avLst/>
          </a:prstGeom>
        </p:spPr>
      </p:pic>
    </p:spTree>
    <p:extLst>
      <p:ext uri="{BB962C8B-B14F-4D97-AF65-F5344CB8AC3E}">
        <p14:creationId xmlns:p14="http://schemas.microsoft.com/office/powerpoint/2010/main" val="296808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6EEA430-1CC0-E4C0-3339-A37191FA17D4}"/>
              </a:ext>
            </a:extLst>
          </p:cNvPr>
          <p:cNvSpPr>
            <a:spLocks noGrp="1" noChangeArrowheads="1"/>
          </p:cNvSpPr>
          <p:nvPr>
            <p:ph type="title"/>
          </p:nvPr>
        </p:nvSpPr>
        <p:spPr/>
        <p:txBody>
          <a:bodyPr/>
          <a:lstStyle/>
          <a:p>
            <a:pPr eaLnBrk="1" hangingPunct="1"/>
            <a:r>
              <a:rPr lang="en-US" altLang="en-US">
                <a:latin typeface="Arial" panose="020B0604020202020204" pitchFamily="34" charset="0"/>
              </a:rPr>
              <a:t>Year 6</a:t>
            </a:r>
          </a:p>
        </p:txBody>
      </p:sp>
      <p:sp>
        <p:nvSpPr>
          <p:cNvPr id="4099" name="Rectangle 3">
            <a:extLst>
              <a:ext uri="{FF2B5EF4-FFF2-40B4-BE49-F238E27FC236}">
                <a16:creationId xmlns:a16="http://schemas.microsoft.com/office/drawing/2014/main" id="{B716C125-119D-AF32-46A1-BA932E76CD94}"/>
              </a:ext>
            </a:extLst>
          </p:cNvPr>
          <p:cNvSpPr>
            <a:spLocks noGrp="1" noChangeArrowheads="1"/>
          </p:cNvSpPr>
          <p:nvPr>
            <p:ph idx="1"/>
          </p:nvPr>
        </p:nvSpPr>
        <p:spPr>
          <a:xfrm>
            <a:off x="685800" y="1981200"/>
            <a:ext cx="8285163" cy="4114800"/>
          </a:xfrm>
        </p:spPr>
        <p:txBody>
          <a:bodyPr/>
          <a:lstStyle/>
          <a:p>
            <a:pPr eaLnBrk="1" hangingPunct="1">
              <a:lnSpc>
                <a:spcPct val="90000"/>
              </a:lnSpc>
              <a:defRPr/>
            </a:pPr>
            <a:r>
              <a:rPr lang="en-GB" altLang="en-US" dirty="0"/>
              <a:t>Punctuality – 8:40am gates open and 8:45am start in class. 3:20pm end of the day. </a:t>
            </a:r>
          </a:p>
          <a:p>
            <a:pPr eaLnBrk="1" hangingPunct="1">
              <a:lnSpc>
                <a:spcPct val="90000"/>
              </a:lnSpc>
              <a:defRPr/>
            </a:pPr>
            <a:r>
              <a:rPr lang="en-GB" altLang="en-US" dirty="0"/>
              <a:t>Correct uniform – studs, no hoops. Hairbands should be green/white/black.</a:t>
            </a:r>
          </a:p>
          <a:p>
            <a:pPr eaLnBrk="1" hangingPunct="1">
              <a:lnSpc>
                <a:spcPct val="90000"/>
              </a:lnSpc>
              <a:defRPr/>
            </a:pPr>
            <a:r>
              <a:rPr lang="en-GB" altLang="en-US" dirty="0"/>
              <a:t>SATs information – we will send out further information later in the year.</a:t>
            </a:r>
          </a:p>
          <a:p>
            <a:pPr eaLnBrk="1" hangingPunct="1">
              <a:lnSpc>
                <a:spcPct val="90000"/>
              </a:lnSpc>
              <a:defRPr/>
            </a:pPr>
            <a:r>
              <a:rPr lang="en-GB" altLang="en-US" dirty="0"/>
              <a:t>Information about curriculum and dates for your diary have been shared in our curriculum letter. </a:t>
            </a:r>
          </a:p>
          <a:p>
            <a:pPr marL="0" indent="0" eaLnBrk="1" hangingPunct="1">
              <a:lnSpc>
                <a:spcPct val="90000"/>
              </a:lnSpc>
              <a:buFontTx/>
              <a:buNone/>
              <a:defRPr/>
            </a:pPr>
            <a:endParaRPr lang="en-US" altLang="en-US" sz="2800" dirty="0"/>
          </a:p>
        </p:txBody>
      </p:sp>
      <p:pic>
        <p:nvPicPr>
          <p:cNvPr id="17411" name="Picture 4">
            <a:extLst>
              <a:ext uri="{FF2B5EF4-FFF2-40B4-BE49-F238E27FC236}">
                <a16:creationId xmlns:a16="http://schemas.microsoft.com/office/drawing/2014/main" id="{3E9D0E81-57CF-B015-FB3A-7AEADAEC5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49275"/>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193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9FEA826-467E-6DE7-BBDD-B24260BD104D}"/>
              </a:ext>
            </a:extLst>
          </p:cNvPr>
          <p:cNvSpPr>
            <a:spLocks noGrp="1" noChangeArrowheads="1"/>
          </p:cNvSpPr>
          <p:nvPr>
            <p:ph type="title"/>
          </p:nvPr>
        </p:nvSpPr>
        <p:spPr/>
        <p:txBody>
          <a:bodyPr/>
          <a:lstStyle/>
          <a:p>
            <a:r>
              <a:rPr lang="en-US" altLang="en-US"/>
              <a:t>PE</a:t>
            </a:r>
          </a:p>
        </p:txBody>
      </p:sp>
      <p:sp>
        <p:nvSpPr>
          <p:cNvPr id="21506" name="Content Placeholder 2">
            <a:extLst>
              <a:ext uri="{FF2B5EF4-FFF2-40B4-BE49-F238E27FC236}">
                <a16:creationId xmlns:a16="http://schemas.microsoft.com/office/drawing/2014/main" id="{AA4E1E5A-2A17-D9AA-17C8-953C42B27114}"/>
              </a:ext>
            </a:extLst>
          </p:cNvPr>
          <p:cNvSpPr>
            <a:spLocks noGrp="1" noChangeArrowheads="1"/>
          </p:cNvSpPr>
          <p:nvPr>
            <p:ph idx="1"/>
          </p:nvPr>
        </p:nvSpPr>
        <p:spPr>
          <a:xfrm>
            <a:off x="685800" y="1741488"/>
            <a:ext cx="7772400" cy="4114800"/>
          </a:xfrm>
        </p:spPr>
        <p:txBody>
          <a:bodyPr/>
          <a:lstStyle/>
          <a:p>
            <a:r>
              <a:rPr lang="en-US" altLang="en-US" dirty="0"/>
              <a:t>On PE days, please ensure your child is wearing full PE kit – </a:t>
            </a:r>
            <a:r>
              <a:rPr lang="en-US" altLang="en-US" dirty="0" err="1"/>
              <a:t>SMaB</a:t>
            </a:r>
            <a:r>
              <a:rPr lang="en-US" altLang="en-US" dirty="0"/>
              <a:t> logo t-shirt, green joggers or shorts and trainers. No cycling shorts.</a:t>
            </a:r>
          </a:p>
          <a:p>
            <a:r>
              <a:rPr lang="en-US" altLang="en-US" dirty="0"/>
              <a:t>All of year 6: Mondays and Fridays</a:t>
            </a:r>
          </a:p>
        </p:txBody>
      </p:sp>
    </p:spTree>
  </p:cSld>
  <p:clrMapOvr>
    <a:masterClrMapping/>
  </p:clrMapOvr>
  <p:transition advTm="2562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20574E35-17B7-8963-F6D5-01A7AB693F2E}"/>
              </a:ext>
            </a:extLst>
          </p:cNvPr>
          <p:cNvSpPr>
            <a:spLocks noGrp="1" noChangeArrowheads="1"/>
          </p:cNvSpPr>
          <p:nvPr>
            <p:ph type="title"/>
          </p:nvPr>
        </p:nvSpPr>
        <p:spPr/>
        <p:txBody>
          <a:bodyPr/>
          <a:lstStyle/>
          <a:p>
            <a:r>
              <a:rPr lang="en-US" altLang="en-US"/>
              <a:t>Reading </a:t>
            </a:r>
          </a:p>
        </p:txBody>
      </p:sp>
      <p:sp>
        <p:nvSpPr>
          <p:cNvPr id="18434" name="Content Placeholder 2">
            <a:extLst>
              <a:ext uri="{FF2B5EF4-FFF2-40B4-BE49-F238E27FC236}">
                <a16:creationId xmlns:a16="http://schemas.microsoft.com/office/drawing/2014/main" id="{D17A3F53-C631-48C1-C3A1-A92D43C91096}"/>
              </a:ext>
            </a:extLst>
          </p:cNvPr>
          <p:cNvSpPr>
            <a:spLocks noGrp="1" noChangeArrowheads="1"/>
          </p:cNvSpPr>
          <p:nvPr>
            <p:ph idx="1"/>
          </p:nvPr>
        </p:nvSpPr>
        <p:spPr/>
        <p:txBody>
          <a:bodyPr>
            <a:normAutofit fontScale="77500" lnSpcReduction="20000"/>
          </a:bodyPr>
          <a:lstStyle/>
          <a:p>
            <a:r>
              <a:rPr lang="en-US" altLang="en-US" sz="2800" dirty="0"/>
              <a:t>Daily reading is an essential part of their learning – it enhances their creative thinking and writing skills.</a:t>
            </a:r>
          </a:p>
          <a:p>
            <a:r>
              <a:rPr lang="en-US" altLang="en-US" sz="2800" dirty="0"/>
              <a:t>We encourage 20 mins of reading a day. Setting a regular time works best.</a:t>
            </a:r>
          </a:p>
          <a:p>
            <a:r>
              <a:rPr lang="en-US" altLang="en-US" sz="2800" dirty="0"/>
              <a:t>Reading should be a pleasurable experience. </a:t>
            </a:r>
          </a:p>
          <a:p>
            <a:r>
              <a:rPr lang="en-US" altLang="en-US" sz="2800" dirty="0"/>
              <a:t>This could be them reading, an adult reading to them and it could be in English or another language. </a:t>
            </a:r>
          </a:p>
          <a:p>
            <a:r>
              <a:rPr lang="en-US" altLang="en-US" sz="2800" dirty="0"/>
              <a:t>Please continue to use reading records to record what your child has read. You can use the reading record sheet to help children to complete themselves. Reading records will be collected on Mondays. </a:t>
            </a:r>
          </a:p>
        </p:txBody>
      </p:sp>
    </p:spTree>
  </p:cSld>
  <p:clrMapOvr>
    <a:masterClrMapping/>
  </p:clrMapOvr>
  <p:transition advTm="4627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EFCC939-4736-2934-9FD6-958FEA0D12C7}"/>
              </a:ext>
            </a:extLst>
          </p:cNvPr>
          <p:cNvSpPr>
            <a:spLocks noGrp="1" noChangeArrowheads="1"/>
          </p:cNvSpPr>
          <p:nvPr>
            <p:ph type="title"/>
          </p:nvPr>
        </p:nvSpPr>
        <p:spPr/>
        <p:txBody>
          <a:bodyPr/>
          <a:lstStyle/>
          <a:p>
            <a:r>
              <a:rPr lang="en-US" altLang="en-US"/>
              <a:t>Home Learning</a:t>
            </a:r>
          </a:p>
        </p:txBody>
      </p:sp>
      <p:sp>
        <p:nvSpPr>
          <p:cNvPr id="20482" name="Content Placeholder 2">
            <a:extLst>
              <a:ext uri="{FF2B5EF4-FFF2-40B4-BE49-F238E27FC236}">
                <a16:creationId xmlns:a16="http://schemas.microsoft.com/office/drawing/2014/main" id="{461882D3-9D76-9A50-6C20-1EFC9252DECF}"/>
              </a:ext>
            </a:extLst>
          </p:cNvPr>
          <p:cNvSpPr>
            <a:spLocks noGrp="1" noChangeArrowheads="1"/>
          </p:cNvSpPr>
          <p:nvPr>
            <p:ph idx="1"/>
          </p:nvPr>
        </p:nvSpPr>
        <p:spPr/>
        <p:txBody>
          <a:bodyPr>
            <a:normAutofit/>
          </a:bodyPr>
          <a:lstStyle/>
          <a:p>
            <a:r>
              <a:rPr lang="en-US" altLang="en-US" sz="2800" dirty="0"/>
              <a:t>We have sent home a home learning grid </a:t>
            </a:r>
          </a:p>
          <a:p>
            <a:r>
              <a:rPr lang="en-US" altLang="en-US" sz="2800" dirty="0"/>
              <a:t>Home learning is due on a Wednesday – please send photos on Microsoft Teams or bring in home learning books.</a:t>
            </a:r>
          </a:p>
          <a:p>
            <a:r>
              <a:rPr lang="en-US" altLang="en-US" sz="2800" dirty="0"/>
              <a:t>Spellings will be taught and tested regularly in school. </a:t>
            </a:r>
          </a:p>
        </p:txBody>
      </p:sp>
    </p:spTree>
  </p:cSld>
  <p:clrMapOvr>
    <a:masterClrMapping/>
  </p:clrMapOvr>
  <p:transition advTm="33268"/>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FD18-A9F7-23E1-CB60-C33EA83D6AF0}"/>
              </a:ext>
            </a:extLst>
          </p:cNvPr>
          <p:cNvSpPr>
            <a:spLocks noGrp="1"/>
          </p:cNvSpPr>
          <p:nvPr>
            <p:ph type="title"/>
          </p:nvPr>
        </p:nvSpPr>
        <p:spPr/>
        <p:txBody>
          <a:bodyPr/>
          <a:lstStyle/>
          <a:p>
            <a:r>
              <a:rPr lang="en-US" dirty="0"/>
              <a:t>SATs packs</a:t>
            </a:r>
          </a:p>
        </p:txBody>
      </p:sp>
      <p:sp>
        <p:nvSpPr>
          <p:cNvPr id="3" name="Content Placeholder 2">
            <a:extLst>
              <a:ext uri="{FF2B5EF4-FFF2-40B4-BE49-F238E27FC236}">
                <a16:creationId xmlns:a16="http://schemas.microsoft.com/office/drawing/2014/main" id="{A7DC19F6-23A8-0AA0-17E7-3B97DA0AC6FA}"/>
              </a:ext>
            </a:extLst>
          </p:cNvPr>
          <p:cNvSpPr>
            <a:spLocks noGrp="1"/>
          </p:cNvSpPr>
          <p:nvPr>
            <p:ph idx="1"/>
          </p:nvPr>
        </p:nvSpPr>
        <p:spPr/>
        <p:txBody>
          <a:bodyPr/>
          <a:lstStyle/>
          <a:p>
            <a:r>
              <a:rPr lang="en-US" dirty="0"/>
              <a:t>Your child has received a SATs pack</a:t>
            </a:r>
          </a:p>
          <a:p>
            <a:r>
              <a:rPr lang="en-US" dirty="0"/>
              <a:t>This includes 2 revision guides and 6 workbooks</a:t>
            </a:r>
          </a:p>
          <a:p>
            <a:r>
              <a:rPr lang="en-US" dirty="0"/>
              <a:t>Each week there will be home learning from these books which we will go through together in class</a:t>
            </a:r>
          </a:p>
          <a:p>
            <a:r>
              <a:rPr lang="en-US" dirty="0"/>
              <a:t>This is the ideal opportunity for teachers to pick up on and address misconceptions and identify key areas to work on</a:t>
            </a:r>
          </a:p>
        </p:txBody>
      </p:sp>
      <p:pic>
        <p:nvPicPr>
          <p:cNvPr id="4" name="Picture 2">
            <a:extLst>
              <a:ext uri="{FF2B5EF4-FFF2-40B4-BE49-F238E27FC236}">
                <a16:creationId xmlns:a16="http://schemas.microsoft.com/office/drawing/2014/main" id="{07DF311F-13B3-F4EF-1A0D-F20012B26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744" y="1996777"/>
            <a:ext cx="11938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6DB3B428-DD33-C9B4-FF9B-868E3F2FB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988840"/>
            <a:ext cx="11938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5230760C-0E5A-435E-7210-5585AD35E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4238061"/>
            <a:ext cx="1477678" cy="208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49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DDBF8D24-15E0-0E3A-E6B5-33C7B6FFD3FB}"/>
              </a:ext>
            </a:extLst>
          </p:cNvPr>
          <p:cNvSpPr>
            <a:spLocks noGrp="1" noChangeArrowheads="1"/>
          </p:cNvSpPr>
          <p:nvPr>
            <p:ph type="title"/>
          </p:nvPr>
        </p:nvSpPr>
        <p:spPr/>
        <p:txBody>
          <a:bodyPr/>
          <a:lstStyle/>
          <a:p>
            <a:r>
              <a:rPr lang="en-US" altLang="en-US"/>
              <a:t>Year 6 support materials </a:t>
            </a:r>
          </a:p>
        </p:txBody>
      </p:sp>
      <p:sp>
        <p:nvSpPr>
          <p:cNvPr id="20482" name="Content Placeholder 2">
            <a:extLst>
              <a:ext uri="{FF2B5EF4-FFF2-40B4-BE49-F238E27FC236}">
                <a16:creationId xmlns:a16="http://schemas.microsoft.com/office/drawing/2014/main" id="{939B002A-1B1D-EBC1-8A3E-65EF8964E414}"/>
              </a:ext>
            </a:extLst>
          </p:cNvPr>
          <p:cNvSpPr>
            <a:spLocks noGrp="1" noChangeArrowheads="1"/>
          </p:cNvSpPr>
          <p:nvPr>
            <p:ph idx="1"/>
          </p:nvPr>
        </p:nvSpPr>
        <p:spPr>
          <a:xfrm>
            <a:off x="581192" y="2492896"/>
            <a:ext cx="7772400" cy="4114800"/>
          </a:xfrm>
        </p:spPr>
        <p:txBody>
          <a:bodyPr>
            <a:normAutofit fontScale="92500"/>
          </a:bodyPr>
          <a:lstStyle/>
          <a:p>
            <a:pPr>
              <a:defRPr/>
            </a:pPr>
            <a:r>
              <a:rPr lang="en-GB" altLang="en-US" sz="2200" dirty="0">
                <a:latin typeface="+mj-lt"/>
              </a:rPr>
              <a:t>Times Table Rockstar Programme: to make a success of this programme and ensure that your child follows the programme of practising and remains motivated we need your help. It is recommended that your child practices their times tables everyday. </a:t>
            </a:r>
          </a:p>
          <a:p>
            <a:pPr>
              <a:defRPr/>
            </a:pPr>
            <a:r>
              <a:rPr lang="en-GB" altLang="en-US" sz="2200" dirty="0">
                <a:latin typeface="+mj-lt"/>
              </a:rPr>
              <a:t>Letter Join – we use this handwriting scheme. You can login on</a:t>
            </a:r>
          </a:p>
          <a:p>
            <a:pPr marL="0" indent="0">
              <a:buFontTx/>
              <a:buNone/>
              <a:defRPr/>
            </a:pPr>
            <a:r>
              <a:rPr lang="en-GB" altLang="en-US" sz="2200" dirty="0">
                <a:latin typeface="+mj-lt"/>
                <a:hlinkClick r:id="rId2"/>
              </a:rPr>
              <a:t>www.letterjoin.co.uk</a:t>
            </a:r>
            <a:r>
              <a:rPr lang="en-GB" altLang="en-US" sz="2200" dirty="0">
                <a:latin typeface="+mj-lt"/>
              </a:rPr>
              <a:t>		username: vt0869</a:t>
            </a:r>
          </a:p>
          <a:p>
            <a:pPr marL="0" indent="0">
              <a:buFontTx/>
              <a:buNone/>
              <a:defRPr/>
            </a:pPr>
            <a:r>
              <a:rPr lang="en-GB" altLang="en-US" sz="2200" dirty="0">
                <a:latin typeface="+mj-lt"/>
              </a:rPr>
              <a:t>				password: home</a:t>
            </a:r>
          </a:p>
          <a:p>
            <a:pPr marL="0" indent="0">
              <a:buFontTx/>
              <a:buNone/>
              <a:defRPr/>
            </a:pPr>
            <a:endParaRPr lang="en-GB" altLang="en-US" sz="2200" dirty="0">
              <a:latin typeface="+mj-lt"/>
            </a:endParaRPr>
          </a:p>
          <a:p>
            <a:pPr>
              <a:defRPr/>
            </a:pPr>
            <a:r>
              <a:rPr lang="en-US" altLang="en-US" sz="2200" dirty="0">
                <a:latin typeface="+mj-lt"/>
              </a:rPr>
              <a:t>There are also lots of resources online that can support your children, for example, BBC Bitesize, Top Marks and White Rose.</a:t>
            </a:r>
          </a:p>
          <a:p>
            <a:pPr>
              <a:defRPr/>
            </a:pPr>
            <a:endParaRPr lang="en-US" altLang="en-US" sz="2200" dirty="0">
              <a:latin typeface="+mj-lt"/>
            </a:endParaRPr>
          </a:p>
          <a:p>
            <a:pPr>
              <a:defRPr/>
            </a:pPr>
            <a:endParaRPr lang="en-US" altLang="en-US" sz="2400" dirty="0">
              <a:latin typeface="Letter-join Plus 40" pitchFamily="2" charset="0"/>
            </a:endParaRPr>
          </a:p>
          <a:p>
            <a:pPr marL="0" indent="0">
              <a:buFontTx/>
              <a:buNone/>
              <a:defRPr/>
            </a:pPr>
            <a:endParaRPr lang="en-US" altLang="en-US" sz="2400" dirty="0">
              <a:latin typeface="Letter-join Plus 40" pitchFamily="2" charset="0"/>
            </a:endParaRPr>
          </a:p>
        </p:txBody>
      </p:sp>
    </p:spTree>
  </p:cSld>
  <p:clrMapOvr>
    <a:masterClrMapping/>
  </p:clrMapOvr>
  <p:transition advTm="3597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D994F152-5901-49D1-E7D7-E5E880057009}"/>
              </a:ext>
            </a:extLst>
          </p:cNvPr>
          <p:cNvSpPr>
            <a:spLocks noGrp="1" noChangeArrowheads="1"/>
          </p:cNvSpPr>
          <p:nvPr>
            <p:ph type="title"/>
          </p:nvPr>
        </p:nvSpPr>
        <p:spPr/>
        <p:txBody>
          <a:bodyPr/>
          <a:lstStyle/>
          <a:p>
            <a:pPr eaLnBrk="1" hangingPunct="1"/>
            <a:r>
              <a:rPr lang="en-GB" altLang="en-GB" dirty="0">
                <a:latin typeface="Arial" panose="020B0604020202020204" pitchFamily="34" charset="0"/>
              </a:rPr>
              <a:t>Types of Schools</a:t>
            </a:r>
            <a:endParaRPr lang="en-US" altLang="en-US" dirty="0">
              <a:latin typeface="Arial" panose="020B0604020202020204" pitchFamily="34" charset="0"/>
            </a:endParaRPr>
          </a:p>
        </p:txBody>
      </p:sp>
      <p:sp>
        <p:nvSpPr>
          <p:cNvPr id="18434" name="Rectangle 3">
            <a:extLst>
              <a:ext uri="{FF2B5EF4-FFF2-40B4-BE49-F238E27FC236}">
                <a16:creationId xmlns:a16="http://schemas.microsoft.com/office/drawing/2014/main" id="{1FA2234D-71AE-64F4-B9E9-472F621FD1F5}"/>
              </a:ext>
            </a:extLst>
          </p:cNvPr>
          <p:cNvSpPr>
            <a:spLocks noGrp="1" noChangeArrowheads="1"/>
          </p:cNvSpPr>
          <p:nvPr>
            <p:ph type="body" idx="1"/>
          </p:nvPr>
        </p:nvSpPr>
        <p:spPr/>
        <p:txBody>
          <a:bodyPr>
            <a:normAutofit fontScale="92500" lnSpcReduction="10000"/>
          </a:bodyPr>
          <a:lstStyle/>
          <a:p>
            <a:pPr eaLnBrk="1" hangingPunct="1">
              <a:lnSpc>
                <a:spcPct val="90000"/>
              </a:lnSpc>
            </a:pPr>
            <a:r>
              <a:rPr lang="en-GB" altLang="en-GB" b="1" dirty="0">
                <a:latin typeface="Arial" panose="020B0604020202020204" pitchFamily="34" charset="0"/>
              </a:rPr>
              <a:t>Community</a:t>
            </a:r>
            <a:r>
              <a:rPr lang="en-GB" altLang="en-GB" dirty="0">
                <a:latin typeface="Arial" panose="020B0604020202020204" pitchFamily="34" charset="0"/>
              </a:rPr>
              <a:t> – the Local Authority  (elected Councillors) is responsible for deciding the admission arrangements for pupils</a:t>
            </a:r>
          </a:p>
          <a:p>
            <a:pPr eaLnBrk="1" hangingPunct="1">
              <a:lnSpc>
                <a:spcPct val="90000"/>
              </a:lnSpc>
            </a:pPr>
            <a:endParaRPr lang="en-GB" altLang="en-GB" dirty="0">
              <a:latin typeface="Arial" panose="020B0604020202020204" pitchFamily="34" charset="0"/>
            </a:endParaRPr>
          </a:p>
          <a:p>
            <a:pPr eaLnBrk="1" hangingPunct="1">
              <a:lnSpc>
                <a:spcPct val="90000"/>
              </a:lnSpc>
            </a:pPr>
            <a:r>
              <a:rPr lang="en-GB" altLang="en-GB" b="1" dirty="0">
                <a:latin typeface="Arial" panose="020B0604020202020204" pitchFamily="34" charset="0"/>
              </a:rPr>
              <a:t>Foundation</a:t>
            </a:r>
            <a:r>
              <a:rPr lang="en-GB" altLang="en-GB" dirty="0">
                <a:latin typeface="Arial" panose="020B0604020202020204" pitchFamily="34" charset="0"/>
              </a:rPr>
              <a:t> – the School’s Governing       Body is responsible for deciding the admission arrangements for pupils</a:t>
            </a:r>
          </a:p>
          <a:p>
            <a:pPr eaLnBrk="1" hangingPunct="1">
              <a:lnSpc>
                <a:spcPct val="90000"/>
              </a:lnSpc>
            </a:pPr>
            <a:endParaRPr lang="en-GB" altLang="en-GB" dirty="0">
              <a:latin typeface="Arial" panose="020B0604020202020204" pitchFamily="34" charset="0"/>
            </a:endParaRPr>
          </a:p>
          <a:p>
            <a:pPr eaLnBrk="1" hangingPunct="1"/>
            <a:r>
              <a:rPr lang="en-GB" altLang="en-GB" sz="1800" b="1" dirty="0">
                <a:latin typeface="Arial" panose="020B0604020202020204" pitchFamily="34" charset="0"/>
              </a:rPr>
              <a:t>Voluntary Aided</a:t>
            </a:r>
            <a:r>
              <a:rPr lang="en-GB" altLang="en-GB" sz="1800" dirty="0">
                <a:latin typeface="Arial" panose="020B0604020202020204" pitchFamily="34" charset="0"/>
              </a:rPr>
              <a:t> - the School’s Governing Body is responsible for deciding the admission arrangements for pupils</a:t>
            </a:r>
          </a:p>
          <a:p>
            <a:pPr eaLnBrk="1" hangingPunct="1"/>
            <a:endParaRPr lang="en-GB" altLang="en-GB" sz="1800" dirty="0">
              <a:latin typeface="Arial" panose="020B0604020202020204" pitchFamily="34" charset="0"/>
            </a:endParaRPr>
          </a:p>
          <a:p>
            <a:pPr eaLnBrk="1" hangingPunct="1"/>
            <a:r>
              <a:rPr lang="en-GB" altLang="en-GB" sz="1800" b="1" dirty="0">
                <a:latin typeface="Arial" panose="020B0604020202020204" pitchFamily="34" charset="0"/>
                <a:cs typeface="Arial" panose="020B0604020202020204" pitchFamily="34" charset="0"/>
              </a:rPr>
              <a:t>Academy and Free schools </a:t>
            </a:r>
            <a:r>
              <a:rPr lang="en-GB" altLang="en-GB" sz="1800" dirty="0">
                <a:latin typeface="Arial" panose="020B0604020202020204" pitchFamily="34" charset="0"/>
                <a:cs typeface="Arial" panose="020B0604020202020204" pitchFamily="34" charset="0"/>
              </a:rPr>
              <a:t>– publicly funded state schools. The Academy Council or School Governors are responsible for deciding the admission arrangements</a:t>
            </a:r>
            <a:endParaRPr lang="en-GB" altLang="en-US" sz="1800" dirty="0">
              <a:latin typeface="Arial" panose="020B0604020202020204" pitchFamily="34" charset="0"/>
              <a:cs typeface="Arial" panose="020B0604020202020204" pitchFamily="34" charset="0"/>
            </a:endParaRPr>
          </a:p>
          <a:p>
            <a:pPr eaLnBrk="1" hangingPunct="1">
              <a:lnSpc>
                <a:spcPct val="90000"/>
              </a:lnSpc>
            </a:pPr>
            <a:endParaRPr lang="en-GB" altLang="en-GB" dirty="0">
              <a:latin typeface="Arial" panose="020B0604020202020204" pitchFamily="34" charset="0"/>
            </a:endParaRPr>
          </a:p>
          <a:p>
            <a:pPr eaLnBrk="1" hangingPunct="1">
              <a:lnSpc>
                <a:spcPct val="90000"/>
              </a:lnSpc>
            </a:pPr>
            <a:endParaRPr lang="en-US" altLang="en-US" dirty="0"/>
          </a:p>
        </p:txBody>
      </p:sp>
      <p:pic>
        <p:nvPicPr>
          <p:cNvPr id="18435" name="Picture 4">
            <a:extLst>
              <a:ext uri="{FF2B5EF4-FFF2-40B4-BE49-F238E27FC236}">
                <a16:creationId xmlns:a16="http://schemas.microsoft.com/office/drawing/2014/main" id="{75E32598-87F5-6832-F6B4-3D0CBE8DB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49275"/>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073F0DCB-197D-1B36-D503-4CAD22BB59BC}"/>
              </a:ext>
            </a:extLst>
          </p:cNvPr>
          <p:cNvSpPr>
            <a:spLocks noGrp="1" noChangeArrowheads="1"/>
          </p:cNvSpPr>
          <p:nvPr>
            <p:ph type="title"/>
          </p:nvPr>
        </p:nvSpPr>
        <p:spPr/>
        <p:txBody>
          <a:bodyPr/>
          <a:lstStyle/>
          <a:p>
            <a:pPr eaLnBrk="1" hangingPunct="1"/>
            <a:r>
              <a:rPr lang="en-US" altLang="en-US">
                <a:latin typeface="Arial" panose="020B0604020202020204" pitchFamily="34" charset="0"/>
              </a:rPr>
              <a:t>Dojo</a:t>
            </a:r>
          </a:p>
        </p:txBody>
      </p:sp>
      <p:sp>
        <p:nvSpPr>
          <p:cNvPr id="19458" name="Rectangle 3">
            <a:extLst>
              <a:ext uri="{FF2B5EF4-FFF2-40B4-BE49-F238E27FC236}">
                <a16:creationId xmlns:a16="http://schemas.microsoft.com/office/drawing/2014/main" id="{9B138E5B-EEE9-EBD2-0F67-B0FFFAEE3005}"/>
              </a:ext>
            </a:extLst>
          </p:cNvPr>
          <p:cNvSpPr>
            <a:spLocks noGrp="1" noChangeArrowheads="1"/>
          </p:cNvSpPr>
          <p:nvPr>
            <p:ph idx="1"/>
          </p:nvPr>
        </p:nvSpPr>
        <p:spPr>
          <a:xfrm>
            <a:off x="577124" y="2477058"/>
            <a:ext cx="7989752" cy="3630795"/>
          </a:xfrm>
        </p:spPr>
        <p:txBody>
          <a:bodyPr>
            <a:normAutofit fontScale="85000" lnSpcReduction="20000"/>
          </a:bodyPr>
          <a:lstStyle/>
          <a:p>
            <a:pPr eaLnBrk="1" hangingPunct="1">
              <a:lnSpc>
                <a:spcPct val="90000"/>
              </a:lnSpc>
              <a:defRPr/>
            </a:pPr>
            <a:r>
              <a:rPr lang="en-US" altLang="en-US" sz="2000" dirty="0">
                <a:latin typeface="+mj-lt"/>
              </a:rPr>
              <a:t>Classes will continue to use Class Dojo to ensure communication between school and parents.  Our weekly newsletter is on there too! </a:t>
            </a:r>
          </a:p>
          <a:p>
            <a:pPr marL="0" indent="0" eaLnBrk="1" hangingPunct="1">
              <a:lnSpc>
                <a:spcPct val="90000"/>
              </a:lnSpc>
              <a:buFontTx/>
              <a:buNone/>
              <a:defRPr/>
            </a:pPr>
            <a:endParaRPr lang="en-US" altLang="en-US" sz="2000" dirty="0">
              <a:latin typeface="+mj-lt"/>
            </a:endParaRPr>
          </a:p>
          <a:p>
            <a:pPr eaLnBrk="1" hangingPunct="1">
              <a:lnSpc>
                <a:spcPct val="90000"/>
              </a:lnSpc>
              <a:defRPr/>
            </a:pPr>
            <a:r>
              <a:rPr lang="en-US" altLang="en-US" sz="2000" dirty="0">
                <a:latin typeface="+mj-lt"/>
              </a:rPr>
              <a:t>We ask that you bear in mind, though teachers can be messaged by you at any time, they will only be able to respond back to within the hours of:</a:t>
            </a:r>
          </a:p>
          <a:p>
            <a:pPr marL="0" indent="0" eaLnBrk="1" hangingPunct="1">
              <a:lnSpc>
                <a:spcPct val="90000"/>
              </a:lnSpc>
              <a:buFontTx/>
              <a:buNone/>
              <a:defRPr/>
            </a:pPr>
            <a:endParaRPr lang="en-US" altLang="en-US" sz="2000" dirty="0">
              <a:latin typeface="+mj-lt"/>
            </a:endParaRPr>
          </a:p>
          <a:p>
            <a:pPr eaLnBrk="1" hangingPunct="1">
              <a:lnSpc>
                <a:spcPct val="90000"/>
              </a:lnSpc>
              <a:defRPr/>
            </a:pPr>
            <a:r>
              <a:rPr lang="en-US" altLang="en-US" sz="2000" dirty="0">
                <a:latin typeface="+mj-lt"/>
              </a:rPr>
              <a:t>Monday – Friday    		 7:30am – 5:30pm</a:t>
            </a:r>
          </a:p>
          <a:p>
            <a:pPr marL="0" indent="0" eaLnBrk="1" hangingPunct="1">
              <a:lnSpc>
                <a:spcPct val="90000"/>
              </a:lnSpc>
              <a:buFontTx/>
              <a:buNone/>
              <a:defRPr/>
            </a:pPr>
            <a:endParaRPr lang="en-US" altLang="en-US" sz="2000" dirty="0">
              <a:latin typeface="+mj-lt"/>
            </a:endParaRPr>
          </a:p>
          <a:p>
            <a:pPr eaLnBrk="1" hangingPunct="1">
              <a:lnSpc>
                <a:spcPct val="90000"/>
              </a:lnSpc>
              <a:defRPr/>
            </a:pPr>
            <a:r>
              <a:rPr lang="en-US" altLang="en-US" sz="2000" dirty="0">
                <a:latin typeface="+mj-lt"/>
              </a:rPr>
              <a:t>If you have a message during school hours e.g. about pick up, please call the office, who will let Class Teachers know</a:t>
            </a:r>
          </a:p>
          <a:p>
            <a:pPr eaLnBrk="1" hangingPunct="1">
              <a:lnSpc>
                <a:spcPct val="90000"/>
              </a:lnSpc>
              <a:defRPr/>
            </a:pPr>
            <a:endParaRPr lang="en-US" altLang="en-US" sz="2000" dirty="0">
              <a:latin typeface="+mj-lt"/>
            </a:endParaRPr>
          </a:p>
          <a:p>
            <a:pPr eaLnBrk="1" hangingPunct="1">
              <a:lnSpc>
                <a:spcPct val="90000"/>
              </a:lnSpc>
              <a:defRPr/>
            </a:pPr>
            <a:r>
              <a:rPr lang="en-US" altLang="en-US" sz="2000" dirty="0">
                <a:latin typeface="+mj-lt"/>
              </a:rPr>
              <a:t>You can also follow SMAB updates on our SMAB Twitter page, Instagram and YouTube!</a:t>
            </a:r>
          </a:p>
          <a:p>
            <a:pPr marL="0" indent="0" eaLnBrk="1" hangingPunct="1">
              <a:lnSpc>
                <a:spcPct val="90000"/>
              </a:lnSpc>
              <a:buFontTx/>
              <a:buNone/>
              <a:defRPr/>
            </a:pPr>
            <a:endParaRPr lang="en-US" altLang="en-US" sz="2000" dirty="0">
              <a:latin typeface="+mj-lt"/>
            </a:endParaRPr>
          </a:p>
          <a:p>
            <a:pPr marL="0" indent="0" eaLnBrk="1" hangingPunct="1">
              <a:lnSpc>
                <a:spcPct val="90000"/>
              </a:lnSpc>
              <a:buFontTx/>
              <a:buNone/>
              <a:defRPr/>
            </a:pPr>
            <a:endParaRPr lang="en-US" altLang="en-US" sz="2000" dirty="0">
              <a:latin typeface="Letter-join Plus 40" panose="02000505000000020003" pitchFamily="2" charset="0"/>
            </a:endParaRPr>
          </a:p>
        </p:txBody>
      </p:sp>
      <p:pic>
        <p:nvPicPr>
          <p:cNvPr id="22531" name="Picture 4">
            <a:extLst>
              <a:ext uri="{FF2B5EF4-FFF2-40B4-BE49-F238E27FC236}">
                <a16:creationId xmlns:a16="http://schemas.microsoft.com/office/drawing/2014/main" id="{03862B07-3CED-7505-884E-1C0B010FD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49275"/>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2863"/>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2098-F684-6742-B43E-10588995C3F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1D9390D-E296-39B1-459D-83F1F349C01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0128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a:extLst>
              <a:ext uri="{FF2B5EF4-FFF2-40B4-BE49-F238E27FC236}">
                <a16:creationId xmlns:a16="http://schemas.microsoft.com/office/drawing/2014/main" id="{9730F567-7B68-CBCA-AA4A-A83DB6032915}"/>
              </a:ext>
            </a:extLst>
          </p:cNvPr>
          <p:cNvSpPr>
            <a:spLocks noGrp="1" noChangeArrowheads="1"/>
          </p:cNvSpPr>
          <p:nvPr>
            <p:ph type="title"/>
          </p:nvPr>
        </p:nvSpPr>
        <p:spPr/>
        <p:txBody>
          <a:bodyPr/>
          <a:lstStyle/>
          <a:p>
            <a:pPr eaLnBrk="1" hangingPunct="1"/>
            <a:r>
              <a:rPr lang="en-GB" altLang="en-GB" dirty="0"/>
              <a:t>Schools in Enfield</a:t>
            </a:r>
            <a:endParaRPr lang="en-GB" altLang="en-US" dirty="0"/>
          </a:p>
        </p:txBody>
      </p:sp>
      <p:sp>
        <p:nvSpPr>
          <p:cNvPr id="6147" name="Rectangle 5">
            <a:extLst>
              <a:ext uri="{FF2B5EF4-FFF2-40B4-BE49-F238E27FC236}">
                <a16:creationId xmlns:a16="http://schemas.microsoft.com/office/drawing/2014/main" id="{663ACFA3-9D21-05F1-01EE-BC2C1C073EFA}"/>
              </a:ext>
            </a:extLst>
          </p:cNvPr>
          <p:cNvSpPr>
            <a:spLocks noGrp="1" noChangeArrowheads="1"/>
          </p:cNvSpPr>
          <p:nvPr>
            <p:ph type="body" sz="half" idx="1"/>
          </p:nvPr>
        </p:nvSpPr>
        <p:spPr>
          <a:xfrm>
            <a:off x="323850" y="1773238"/>
            <a:ext cx="4000500" cy="4191000"/>
          </a:xfrm>
        </p:spPr>
        <p:txBody>
          <a:bodyPr>
            <a:normAutofit fontScale="92500" lnSpcReduction="20000"/>
          </a:bodyPr>
          <a:lstStyle/>
          <a:p>
            <a:pPr eaLnBrk="1" hangingPunct="1">
              <a:buFontTx/>
              <a:buNone/>
              <a:defRPr/>
            </a:pPr>
            <a:r>
              <a:rPr lang="en-GB" altLang="en-US" sz="2000" b="1" dirty="0"/>
              <a:t>AIM North London</a:t>
            </a:r>
          </a:p>
          <a:p>
            <a:pPr eaLnBrk="1" hangingPunct="1">
              <a:buFontTx/>
              <a:buNone/>
              <a:defRPr/>
            </a:pPr>
            <a:r>
              <a:rPr lang="en-GB" altLang="en-US" sz="2000" b="1" dirty="0"/>
              <a:t>Aylward Academy (A)</a:t>
            </a:r>
          </a:p>
          <a:p>
            <a:pPr eaLnBrk="1" hangingPunct="1">
              <a:buFontTx/>
              <a:buNone/>
              <a:defRPr/>
            </a:pPr>
            <a:r>
              <a:rPr lang="en-GB" altLang="en-US" sz="2000" b="1" dirty="0">
                <a:solidFill>
                  <a:srgbClr val="000000"/>
                </a:solidFill>
              </a:rPr>
              <a:t>Laurel Park School (F)</a:t>
            </a:r>
          </a:p>
          <a:p>
            <a:pPr eaLnBrk="1" hangingPunct="1">
              <a:buFontTx/>
              <a:buNone/>
              <a:defRPr/>
            </a:pPr>
            <a:r>
              <a:rPr lang="en-GB" altLang="en-US" sz="2000" b="1" dirty="0">
                <a:solidFill>
                  <a:srgbClr val="000000"/>
                </a:solidFill>
              </a:rPr>
              <a:t>Edmonton County (A)</a:t>
            </a:r>
          </a:p>
          <a:p>
            <a:pPr eaLnBrk="1" hangingPunct="1">
              <a:buFontTx/>
              <a:buNone/>
              <a:defRPr/>
            </a:pPr>
            <a:r>
              <a:rPr lang="en-GB" altLang="en-US" sz="2000" b="1" dirty="0">
                <a:solidFill>
                  <a:srgbClr val="000000"/>
                </a:solidFill>
              </a:rPr>
              <a:t>Enfield Grammar (A)</a:t>
            </a:r>
          </a:p>
          <a:p>
            <a:pPr eaLnBrk="1" hangingPunct="1">
              <a:buFontTx/>
              <a:buNone/>
              <a:defRPr/>
            </a:pPr>
            <a:r>
              <a:rPr lang="en-GB" altLang="en-US" sz="2000" b="1" dirty="0">
                <a:solidFill>
                  <a:srgbClr val="000000"/>
                </a:solidFill>
              </a:rPr>
              <a:t>Highlands (C)</a:t>
            </a:r>
          </a:p>
          <a:p>
            <a:pPr eaLnBrk="1" hangingPunct="1">
              <a:buFontTx/>
              <a:buNone/>
              <a:defRPr/>
            </a:pPr>
            <a:r>
              <a:rPr lang="en-GB" altLang="en-US" sz="2000" b="1" dirty="0">
                <a:solidFill>
                  <a:srgbClr val="000000"/>
                </a:solidFill>
              </a:rPr>
              <a:t>Lea Valley High School (A)</a:t>
            </a:r>
          </a:p>
          <a:p>
            <a:pPr eaLnBrk="1" hangingPunct="1">
              <a:buFontTx/>
              <a:buNone/>
              <a:defRPr/>
            </a:pPr>
            <a:r>
              <a:rPr lang="en-GB" altLang="en-US" sz="2000" b="1" dirty="0">
                <a:solidFill>
                  <a:srgbClr val="000000"/>
                </a:solidFill>
              </a:rPr>
              <a:t>Oasis Academy Hadley (A)</a:t>
            </a:r>
          </a:p>
          <a:p>
            <a:pPr eaLnBrk="1" hangingPunct="1">
              <a:buFontTx/>
              <a:buNone/>
              <a:defRPr/>
            </a:pPr>
            <a:r>
              <a:rPr lang="en-GB" altLang="en-US" sz="2000" b="1" dirty="0"/>
              <a:t>St Ignatius RC College (VA )</a:t>
            </a:r>
          </a:p>
          <a:p>
            <a:pPr eaLnBrk="1" hangingPunct="1">
              <a:buFontTx/>
              <a:buNone/>
              <a:defRPr/>
            </a:pPr>
            <a:r>
              <a:rPr lang="en-GB" altLang="en-US" sz="2000" b="1" dirty="0"/>
              <a:t>The Latymer  (VA/S)</a:t>
            </a:r>
          </a:p>
          <a:p>
            <a:pPr marL="0" indent="0" eaLnBrk="1" hangingPunct="1">
              <a:buFontTx/>
              <a:buNone/>
              <a:defRPr/>
            </a:pPr>
            <a:r>
              <a:rPr lang="en-GB" altLang="en-US" sz="2000" b="1" dirty="0"/>
              <a:t>Wren Academy, Enfield (A)</a:t>
            </a:r>
          </a:p>
        </p:txBody>
      </p:sp>
      <p:sp>
        <p:nvSpPr>
          <p:cNvPr id="20483" name="Rectangle 6">
            <a:extLst>
              <a:ext uri="{FF2B5EF4-FFF2-40B4-BE49-F238E27FC236}">
                <a16:creationId xmlns:a16="http://schemas.microsoft.com/office/drawing/2014/main" id="{BD4D4516-FE1F-19CD-C57D-2A4BCAB85959}"/>
              </a:ext>
            </a:extLst>
          </p:cNvPr>
          <p:cNvSpPr>
            <a:spLocks noGrp="1" noChangeArrowheads="1"/>
          </p:cNvSpPr>
          <p:nvPr>
            <p:ph type="body" sz="half" idx="2"/>
          </p:nvPr>
        </p:nvSpPr>
        <p:spPr>
          <a:xfrm>
            <a:off x="4324350" y="1843457"/>
            <a:ext cx="4495800" cy="4327069"/>
          </a:xfrm>
        </p:spPr>
        <p:txBody>
          <a:bodyPr>
            <a:normAutofit fontScale="92500" lnSpcReduction="20000"/>
          </a:bodyPr>
          <a:lstStyle/>
          <a:p>
            <a:pPr eaLnBrk="1" hangingPunct="1">
              <a:buFontTx/>
              <a:buNone/>
            </a:pPr>
            <a:endParaRPr lang="en-GB" altLang="en-US" sz="2000" b="1" dirty="0"/>
          </a:p>
          <a:p>
            <a:pPr eaLnBrk="1" hangingPunct="1">
              <a:buFontTx/>
              <a:buNone/>
            </a:pPr>
            <a:r>
              <a:rPr lang="en-GB" altLang="en-US" sz="2000" b="1" dirty="0"/>
              <a:t>ARK John Keats (A)</a:t>
            </a:r>
          </a:p>
          <a:p>
            <a:pPr eaLnBrk="1" hangingPunct="1">
              <a:buFontTx/>
              <a:buNone/>
            </a:pPr>
            <a:r>
              <a:rPr lang="en-GB" altLang="en-US" sz="2000" b="1" dirty="0"/>
              <a:t>Bishop Stopford’s CE  (VA)</a:t>
            </a:r>
          </a:p>
          <a:p>
            <a:pPr eaLnBrk="1" hangingPunct="1">
              <a:buFontTx/>
              <a:buNone/>
            </a:pPr>
            <a:r>
              <a:rPr lang="en-GB" altLang="en-US" sz="2000" b="1" dirty="0">
                <a:solidFill>
                  <a:srgbClr val="000000"/>
                </a:solidFill>
              </a:rPr>
              <a:t>Chace Community (C)</a:t>
            </a:r>
          </a:p>
          <a:p>
            <a:pPr eaLnBrk="1" hangingPunct="1">
              <a:buFontTx/>
              <a:buNone/>
            </a:pPr>
            <a:r>
              <a:rPr lang="en-GB" altLang="en-US" sz="2000" b="1" dirty="0">
                <a:solidFill>
                  <a:srgbClr val="000000"/>
                </a:solidFill>
              </a:rPr>
              <a:t>Enfield County School for Girls(C)</a:t>
            </a:r>
          </a:p>
          <a:p>
            <a:pPr eaLnBrk="1" hangingPunct="1">
              <a:buFontTx/>
              <a:buNone/>
            </a:pPr>
            <a:r>
              <a:rPr lang="en-GB" altLang="en-US" sz="2000" b="1" dirty="0">
                <a:solidFill>
                  <a:srgbClr val="000000"/>
                </a:solidFill>
              </a:rPr>
              <a:t>Heron Hall Academy (A)</a:t>
            </a:r>
          </a:p>
          <a:p>
            <a:pPr eaLnBrk="1" hangingPunct="1">
              <a:buFontTx/>
              <a:buNone/>
            </a:pPr>
            <a:r>
              <a:rPr lang="en-GB" altLang="en-US" sz="2000" b="1" dirty="0">
                <a:solidFill>
                  <a:srgbClr val="000000"/>
                </a:solidFill>
              </a:rPr>
              <a:t>Kingsmead (A)</a:t>
            </a:r>
          </a:p>
          <a:p>
            <a:pPr eaLnBrk="1" hangingPunct="1">
              <a:buFontTx/>
              <a:buNone/>
            </a:pPr>
            <a:r>
              <a:rPr lang="en-GB" altLang="en-US" sz="2000" b="1" dirty="0">
                <a:solidFill>
                  <a:srgbClr val="000000"/>
                </a:solidFill>
              </a:rPr>
              <a:t>Oasis Academy Enfield (A)</a:t>
            </a:r>
          </a:p>
          <a:p>
            <a:pPr eaLnBrk="1" hangingPunct="1">
              <a:buFontTx/>
              <a:buNone/>
            </a:pPr>
            <a:r>
              <a:rPr lang="en-GB" altLang="en-US" sz="2000" b="1" dirty="0"/>
              <a:t>St Anne’s RC ( VA )</a:t>
            </a:r>
          </a:p>
          <a:p>
            <a:pPr eaLnBrk="1" hangingPunct="1">
              <a:buFontTx/>
              <a:buNone/>
            </a:pPr>
            <a:r>
              <a:rPr lang="en-GB" altLang="en-US" sz="2000" b="1" dirty="0"/>
              <a:t>Southgate ( A )</a:t>
            </a:r>
          </a:p>
          <a:p>
            <a:pPr eaLnBrk="1" hangingPunct="1">
              <a:buFontTx/>
              <a:buNone/>
            </a:pPr>
            <a:r>
              <a:rPr lang="en-GB" altLang="en-US" sz="2000" b="1" dirty="0"/>
              <a:t>Winchmore ( C )</a:t>
            </a:r>
          </a:p>
          <a:p>
            <a:pPr eaLnBrk="1" hangingPunct="1">
              <a:buFontTx/>
              <a:buNone/>
            </a:pPr>
            <a:endParaRPr lang="en-GB" altLang="en-US" sz="2000" b="1" dirty="0"/>
          </a:p>
          <a:p>
            <a:pPr eaLnBrk="1" hangingPunct="1"/>
            <a:endParaRPr lang="en-GB" altLang="en-US" sz="2000" dirty="0"/>
          </a:p>
        </p:txBody>
      </p:sp>
      <p:pic>
        <p:nvPicPr>
          <p:cNvPr id="20484" name="Picture 6">
            <a:extLst>
              <a:ext uri="{FF2B5EF4-FFF2-40B4-BE49-F238E27FC236}">
                <a16:creationId xmlns:a16="http://schemas.microsoft.com/office/drawing/2014/main" id="{54D8F32C-721D-8084-012C-5F9B7E248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549275"/>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a:extLst>
              <a:ext uri="{FF2B5EF4-FFF2-40B4-BE49-F238E27FC236}">
                <a16:creationId xmlns:a16="http://schemas.microsoft.com/office/drawing/2014/main" id="{7A223E43-4E75-815F-A455-DC5869672F63}"/>
              </a:ext>
            </a:extLst>
          </p:cNvPr>
          <p:cNvSpPr txBox="1">
            <a:spLocks noChangeArrowheads="1"/>
          </p:cNvSpPr>
          <p:nvPr/>
        </p:nvSpPr>
        <p:spPr bwMode="auto">
          <a:xfrm>
            <a:off x="755650" y="5973763"/>
            <a:ext cx="3394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r>
              <a:rPr lang="en-GB" altLang="en-US" sz="1600" dirty="0">
                <a:solidFill>
                  <a:srgbClr val="005A9E"/>
                </a:solidFill>
                <a:latin typeface="Segoe UI Light" panose="020F0302020204030204" pitchFamily="34" charset="0"/>
              </a:rPr>
              <a:t>Information Booklet- page 4</a:t>
            </a:r>
          </a:p>
        </p:txBody>
      </p:sp>
      <p:pic>
        <p:nvPicPr>
          <p:cNvPr id="3" name="Picture 2">
            <a:extLst>
              <a:ext uri="{FF2B5EF4-FFF2-40B4-BE49-F238E27FC236}">
                <a16:creationId xmlns:a16="http://schemas.microsoft.com/office/drawing/2014/main" id="{44A99F83-CDE1-E6DC-9B85-AD92BAC7F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64" y="620713"/>
            <a:ext cx="3884986" cy="5217729"/>
          </a:xfrm>
          <a:prstGeom prst="rect">
            <a:avLst/>
          </a:prstGeom>
        </p:spPr>
      </p:pic>
      <p:pic>
        <p:nvPicPr>
          <p:cNvPr id="5" name="Picture 4">
            <a:extLst>
              <a:ext uri="{FF2B5EF4-FFF2-40B4-BE49-F238E27FC236}">
                <a16:creationId xmlns:a16="http://schemas.microsoft.com/office/drawing/2014/main" id="{10464B65-9181-5EEB-F5DA-F2580E435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752" y="316239"/>
            <a:ext cx="4149882" cy="5997249"/>
          </a:xfrm>
          <a:prstGeom prst="rect">
            <a:avLst/>
          </a:prstGeom>
        </p:spPr>
      </p:pic>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4D07483-EE9A-57C9-43AC-3A4F750BD448}"/>
              </a:ext>
            </a:extLst>
          </p:cNvPr>
          <p:cNvSpPr>
            <a:spLocks noGrp="1" noChangeArrowheads="1"/>
          </p:cNvSpPr>
          <p:nvPr>
            <p:ph type="title"/>
          </p:nvPr>
        </p:nvSpPr>
        <p:spPr/>
        <p:txBody>
          <a:bodyPr/>
          <a:lstStyle/>
          <a:p>
            <a:pPr eaLnBrk="1" hangingPunct="1"/>
            <a:r>
              <a:rPr lang="en-GB" altLang="en-US" b="1"/>
              <a:t>ADMISSION CRITERIA</a:t>
            </a:r>
            <a:endParaRPr lang="en-US" altLang="en-US" b="1"/>
          </a:p>
        </p:txBody>
      </p:sp>
      <p:sp>
        <p:nvSpPr>
          <p:cNvPr id="22530" name="Rectangle 3">
            <a:extLst>
              <a:ext uri="{FF2B5EF4-FFF2-40B4-BE49-F238E27FC236}">
                <a16:creationId xmlns:a16="http://schemas.microsoft.com/office/drawing/2014/main" id="{0DE0E8FC-F226-789B-AA9B-476657663AE4}"/>
              </a:ext>
            </a:extLst>
          </p:cNvPr>
          <p:cNvSpPr>
            <a:spLocks noGrp="1" noChangeArrowheads="1"/>
          </p:cNvSpPr>
          <p:nvPr>
            <p:ph type="body" idx="1"/>
          </p:nvPr>
        </p:nvSpPr>
        <p:spPr>
          <a:xfrm>
            <a:off x="1258888" y="1844675"/>
            <a:ext cx="7634287" cy="4464050"/>
          </a:xfrm>
        </p:spPr>
        <p:txBody>
          <a:bodyPr/>
          <a:lstStyle/>
          <a:p>
            <a:pPr eaLnBrk="1" hangingPunct="1"/>
            <a:r>
              <a:rPr lang="en-GB" altLang="en-GB" dirty="0">
                <a:latin typeface="Arial" panose="020B0604020202020204" pitchFamily="34" charset="0"/>
              </a:rPr>
              <a:t>Rules used to decide which children are offered places when there are more applications than places available  </a:t>
            </a:r>
            <a:endParaRPr lang="en-GB" altLang="en-GB" sz="3600" dirty="0">
              <a:latin typeface="Arial" panose="020B0604020202020204" pitchFamily="34" charset="0"/>
            </a:endParaRPr>
          </a:p>
          <a:p>
            <a:pPr eaLnBrk="1" hangingPunct="1"/>
            <a:r>
              <a:rPr lang="en-GB" altLang="en-GB" dirty="0">
                <a:latin typeface="Arial" panose="020B0604020202020204" pitchFamily="34" charset="0"/>
              </a:rPr>
              <a:t>Rules may differ between local authorities and types of schools </a:t>
            </a:r>
          </a:p>
          <a:p>
            <a:pPr eaLnBrk="1" hangingPunct="1"/>
            <a:r>
              <a:rPr lang="en-GB" altLang="en-GB" dirty="0">
                <a:latin typeface="Arial" panose="020B0604020202020204" pitchFamily="34" charset="0"/>
              </a:rPr>
              <a:t> Check school and LA websites in case there are any changes to the information given in LA booklets</a:t>
            </a:r>
          </a:p>
          <a:p>
            <a:pPr eaLnBrk="1" hangingPunct="1">
              <a:buFontTx/>
              <a:buNone/>
            </a:pPr>
            <a:endParaRPr lang="en-US" altLang="en-US" dirty="0">
              <a:latin typeface="Arial" panose="020B0604020202020204" pitchFamily="34" charset="0"/>
            </a:endParaRPr>
          </a:p>
        </p:txBody>
      </p:sp>
      <p:pic>
        <p:nvPicPr>
          <p:cNvPr id="22531" name="Picture 4">
            <a:extLst>
              <a:ext uri="{FF2B5EF4-FFF2-40B4-BE49-F238E27FC236}">
                <a16:creationId xmlns:a16="http://schemas.microsoft.com/office/drawing/2014/main" id="{168ACB0A-02B7-A4CD-3975-6A37026A6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620713"/>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5A78B360-FA0F-8FEA-724A-667D463FD9C0}"/>
              </a:ext>
            </a:extLst>
          </p:cNvPr>
          <p:cNvSpPr>
            <a:spLocks noChangeArrowheads="1"/>
          </p:cNvSpPr>
          <p:nvPr/>
        </p:nvSpPr>
        <p:spPr bwMode="auto">
          <a:xfrm>
            <a:off x="1447800" y="533400"/>
            <a:ext cx="7372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eaLnBrk="1" hangingPunct="1">
              <a:spcBef>
                <a:spcPct val="0"/>
              </a:spcBef>
              <a:buFontTx/>
              <a:buNone/>
            </a:pPr>
            <a:r>
              <a:rPr lang="en-GB" altLang="en-US" sz="2600" dirty="0">
                <a:solidFill>
                  <a:schemeClr val="tx2"/>
                </a:solidFill>
                <a:latin typeface="+mj-lt"/>
              </a:rPr>
              <a:t>COMMUNITY SCHOOL ADMISSION CRITERIA</a:t>
            </a:r>
          </a:p>
          <a:p>
            <a:pPr algn="ctr" eaLnBrk="1" hangingPunct="1">
              <a:spcBef>
                <a:spcPct val="0"/>
              </a:spcBef>
              <a:buFontTx/>
              <a:buNone/>
            </a:pPr>
            <a:r>
              <a:rPr lang="en-GB" altLang="en-US" sz="2600" dirty="0">
                <a:solidFill>
                  <a:schemeClr val="tx2"/>
                </a:solidFill>
                <a:latin typeface="+mj-lt"/>
              </a:rPr>
              <a:t>(Summary see booklet for full details) </a:t>
            </a:r>
          </a:p>
        </p:txBody>
      </p:sp>
      <p:sp>
        <p:nvSpPr>
          <p:cNvPr id="23554" name="Text Box 3">
            <a:extLst>
              <a:ext uri="{FF2B5EF4-FFF2-40B4-BE49-F238E27FC236}">
                <a16:creationId xmlns:a16="http://schemas.microsoft.com/office/drawing/2014/main" id="{D5F3CF00-E65A-ED8A-B4F9-626CF51CF901}"/>
              </a:ext>
            </a:extLst>
          </p:cNvPr>
          <p:cNvSpPr txBox="1">
            <a:spLocks noChangeArrowheads="1"/>
          </p:cNvSpPr>
          <p:nvPr/>
        </p:nvSpPr>
        <p:spPr bwMode="auto">
          <a:xfrm>
            <a:off x="827584" y="2133600"/>
            <a:ext cx="808622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eaLnBrk="1" hangingPunct="1">
              <a:spcBef>
                <a:spcPct val="0"/>
              </a:spcBef>
              <a:buFontTx/>
              <a:buChar char="•"/>
            </a:pPr>
            <a:r>
              <a:rPr lang="en-GB" altLang="en-US" sz="2400" b="0" dirty="0">
                <a:latin typeface="+mj-lt"/>
              </a:rPr>
              <a:t>Children in public care or previously adopted </a:t>
            </a:r>
          </a:p>
          <a:p>
            <a:pPr eaLnBrk="1" hangingPunct="1">
              <a:spcBef>
                <a:spcPct val="0"/>
              </a:spcBef>
              <a:buFontTx/>
              <a:buChar char="•"/>
            </a:pPr>
            <a:r>
              <a:rPr lang="en-GB" altLang="en-US" sz="2400" b="0" dirty="0">
                <a:latin typeface="+mj-lt"/>
              </a:rPr>
              <a:t>children for whom a particular school is appropriate on genuine medical grounds</a:t>
            </a:r>
          </a:p>
          <a:p>
            <a:pPr eaLnBrk="1" hangingPunct="1">
              <a:spcBef>
                <a:spcPct val="0"/>
              </a:spcBef>
              <a:buFontTx/>
              <a:buChar char="•"/>
            </a:pPr>
            <a:r>
              <a:rPr lang="en-GB" altLang="en-US" sz="2400" b="0" dirty="0">
                <a:latin typeface="+mj-lt"/>
              </a:rPr>
              <a:t>Children with a brother or sister attending the school at the time of admission (living at the same address)</a:t>
            </a:r>
          </a:p>
          <a:p>
            <a:pPr eaLnBrk="1" hangingPunct="1">
              <a:spcBef>
                <a:spcPct val="0"/>
              </a:spcBef>
              <a:buFontTx/>
              <a:buChar char="•"/>
            </a:pPr>
            <a:r>
              <a:rPr lang="en-GB" altLang="en-US" sz="2400" b="0" dirty="0">
                <a:latin typeface="+mj-lt"/>
              </a:rPr>
              <a:t>Children of members of staff </a:t>
            </a:r>
          </a:p>
          <a:p>
            <a:pPr eaLnBrk="1" hangingPunct="1">
              <a:spcBef>
                <a:spcPct val="0"/>
              </a:spcBef>
              <a:buFontTx/>
              <a:buChar char="•"/>
            </a:pPr>
            <a:r>
              <a:rPr lang="en-GB" altLang="en-US" sz="2400" b="0" dirty="0">
                <a:latin typeface="+mj-lt"/>
              </a:rPr>
              <a:t>Children living nearest to the school measured as the ‘crow flies’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FAB0950-9EA6-E9E1-175D-95632C0A64E2}"/>
              </a:ext>
            </a:extLst>
          </p:cNvPr>
          <p:cNvSpPr>
            <a:spLocks noGrp="1" noChangeArrowheads="1"/>
          </p:cNvSpPr>
          <p:nvPr>
            <p:ph type="title"/>
          </p:nvPr>
        </p:nvSpPr>
        <p:spPr/>
        <p:txBody>
          <a:bodyPr>
            <a:normAutofit fontScale="90000"/>
          </a:bodyPr>
          <a:lstStyle/>
          <a:p>
            <a:pPr eaLnBrk="1" hangingPunct="1"/>
            <a:br>
              <a:rPr lang="en-GB" altLang="en-GB" sz="3600" b="1">
                <a:latin typeface="Arial" panose="020B0604020202020204" pitchFamily="34" charset="0"/>
              </a:rPr>
            </a:br>
            <a:r>
              <a:rPr lang="en-GB" altLang="en-GB" sz="3600" b="1">
                <a:latin typeface="Arial" panose="020B0604020202020204" pitchFamily="34" charset="0"/>
              </a:rPr>
              <a:t> </a:t>
            </a:r>
            <a:r>
              <a:rPr lang="en-GB" altLang="en-GB" sz="4000" b="1">
                <a:latin typeface="Arial" panose="020B0604020202020204" pitchFamily="34" charset="0"/>
              </a:rPr>
              <a:t>Exceptions</a:t>
            </a:r>
            <a:br>
              <a:rPr lang="en-GB" altLang="en-GB" sz="4000" b="1">
                <a:latin typeface="Arial" panose="020B0604020202020204" pitchFamily="34" charset="0"/>
              </a:rPr>
            </a:br>
            <a:endParaRPr lang="en-US" altLang="en-US" sz="4000" b="1">
              <a:latin typeface="Arial" panose="020B0604020202020204" pitchFamily="34" charset="0"/>
            </a:endParaRPr>
          </a:p>
        </p:txBody>
      </p:sp>
      <p:sp>
        <p:nvSpPr>
          <p:cNvPr id="24578" name="Rectangle 3">
            <a:extLst>
              <a:ext uri="{FF2B5EF4-FFF2-40B4-BE49-F238E27FC236}">
                <a16:creationId xmlns:a16="http://schemas.microsoft.com/office/drawing/2014/main" id="{2EEB33A2-2FDE-884E-3A72-B67E1509F8DD}"/>
              </a:ext>
            </a:extLst>
          </p:cNvPr>
          <p:cNvSpPr>
            <a:spLocks noGrp="1" noChangeArrowheads="1"/>
          </p:cNvSpPr>
          <p:nvPr>
            <p:ph type="body" idx="1"/>
          </p:nvPr>
        </p:nvSpPr>
        <p:spPr/>
        <p:txBody>
          <a:bodyPr/>
          <a:lstStyle/>
          <a:p>
            <a:pPr eaLnBrk="1" hangingPunct="1">
              <a:lnSpc>
                <a:spcPct val="90000"/>
              </a:lnSpc>
            </a:pPr>
            <a:r>
              <a:rPr lang="en-GB" altLang="en-GB" b="1">
                <a:latin typeface="Arial" panose="020B0604020202020204" pitchFamily="34" charset="0"/>
              </a:rPr>
              <a:t>Chace Community School has priority zones for nominated roads</a:t>
            </a:r>
          </a:p>
          <a:p>
            <a:pPr eaLnBrk="1" hangingPunct="1">
              <a:lnSpc>
                <a:spcPct val="90000"/>
              </a:lnSpc>
              <a:buFontTx/>
              <a:buNone/>
            </a:pPr>
            <a:endParaRPr lang="en-GB" altLang="en-GB" b="1">
              <a:latin typeface="Arial" panose="020B0604020202020204" pitchFamily="34" charset="0"/>
            </a:endParaRPr>
          </a:p>
          <a:p>
            <a:pPr eaLnBrk="1" hangingPunct="1">
              <a:lnSpc>
                <a:spcPct val="90000"/>
              </a:lnSpc>
            </a:pPr>
            <a:r>
              <a:rPr lang="en-GB" altLang="en-GB" b="1">
                <a:latin typeface="Arial" panose="020B0604020202020204" pitchFamily="34" charset="0"/>
              </a:rPr>
              <a:t> Enfield County has a quota system of allocation </a:t>
            </a:r>
            <a:r>
              <a:rPr lang="en-GB" altLang="en-GB">
                <a:latin typeface="Arial" panose="020B0604020202020204" pitchFamily="34" charset="0"/>
              </a:rPr>
              <a:t>(</a:t>
            </a:r>
            <a:r>
              <a:rPr lang="en-GB" altLang="en-GB" i="1">
                <a:latin typeface="Arial" panose="020B0604020202020204" pitchFamily="34" charset="0"/>
              </a:rPr>
              <a:t>Full details are given in the “Your Guide to Secondary Schools in Enfield” brochure, available online).</a:t>
            </a:r>
          </a:p>
          <a:p>
            <a:pPr eaLnBrk="1" hangingPunct="1">
              <a:lnSpc>
                <a:spcPct val="90000"/>
              </a:lnSpc>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D6D83AC3-CAD3-902A-33CD-7CA05F64E281}"/>
              </a:ext>
            </a:extLst>
          </p:cNvPr>
          <p:cNvSpPr>
            <a:spLocks noGrp="1" noChangeArrowheads="1"/>
          </p:cNvSpPr>
          <p:nvPr>
            <p:ph type="title"/>
          </p:nvPr>
        </p:nvSpPr>
        <p:spPr/>
        <p:txBody>
          <a:bodyPr/>
          <a:lstStyle/>
          <a:p>
            <a:pPr eaLnBrk="1" hangingPunct="1"/>
            <a:r>
              <a:rPr lang="en-GB" altLang="en-US"/>
              <a:t>Partially or Fully selective schools </a:t>
            </a:r>
          </a:p>
        </p:txBody>
      </p:sp>
      <p:sp>
        <p:nvSpPr>
          <p:cNvPr id="25602" name="Rectangle 3">
            <a:extLst>
              <a:ext uri="{FF2B5EF4-FFF2-40B4-BE49-F238E27FC236}">
                <a16:creationId xmlns:a16="http://schemas.microsoft.com/office/drawing/2014/main" id="{C52441B6-A0DC-3272-B731-8EEE2272A00E}"/>
              </a:ext>
            </a:extLst>
          </p:cNvPr>
          <p:cNvSpPr>
            <a:spLocks noGrp="1" noChangeArrowheads="1"/>
          </p:cNvSpPr>
          <p:nvPr>
            <p:ph type="body" idx="1"/>
          </p:nvPr>
        </p:nvSpPr>
        <p:spPr/>
        <p:txBody>
          <a:bodyPr/>
          <a:lstStyle/>
          <a:p>
            <a:pPr eaLnBrk="1" hangingPunct="1">
              <a:lnSpc>
                <a:spcPct val="90000"/>
              </a:lnSpc>
            </a:pPr>
            <a:r>
              <a:rPr lang="en-GB" altLang="en-US" dirty="0"/>
              <a:t>Selective schools will be testing children before the closing date for applications</a:t>
            </a:r>
          </a:p>
          <a:p>
            <a:pPr eaLnBrk="1" hangingPunct="1">
              <a:lnSpc>
                <a:spcPct val="90000"/>
              </a:lnSpc>
            </a:pPr>
            <a:r>
              <a:rPr lang="en-GB" altLang="en-US" dirty="0"/>
              <a:t>Children need to be registered directly with the schools to be entered for the relevant selective test/trials/auditions</a:t>
            </a:r>
          </a:p>
          <a:p>
            <a:pPr eaLnBrk="1" hangingPunct="1">
              <a:lnSpc>
                <a:spcPct val="90000"/>
              </a:lnSpc>
            </a:pPr>
            <a:r>
              <a:rPr lang="en-GB" altLang="en-US" dirty="0"/>
              <a:t>Schools will let parents have the results of the test/trials/auditions before the closing date for the Borough application form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2"/>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{9DDF4189-AD49-7E40-8013-25963275B889}tf10001123</Template>
  <TotalTime>31461</TotalTime>
  <Words>1631</Words>
  <Application>Microsoft Macintosh PowerPoint</Application>
  <PresentationFormat>On-screen Show (4:3)</PresentationFormat>
  <Paragraphs>219</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Narrow</vt:lpstr>
      <vt:lpstr>Calibri</vt:lpstr>
      <vt:lpstr>Gill Sans MT</vt:lpstr>
      <vt:lpstr>Letter-join Plus 40</vt:lpstr>
      <vt:lpstr>Lucida Sans</vt:lpstr>
      <vt:lpstr>Segoe UI Light</vt:lpstr>
      <vt:lpstr>Times</vt:lpstr>
      <vt:lpstr>Wingdings 2</vt:lpstr>
      <vt:lpstr>Dividend</vt:lpstr>
      <vt:lpstr>ST MICHAEL AT BOWES </vt:lpstr>
      <vt:lpstr>Secondary transfer information</vt:lpstr>
      <vt:lpstr>Types of Schools</vt:lpstr>
      <vt:lpstr>Schools in Enfield</vt:lpstr>
      <vt:lpstr>PowerPoint Presentation</vt:lpstr>
      <vt:lpstr>ADMISSION CRITERIA</vt:lpstr>
      <vt:lpstr>PowerPoint Presentation</vt:lpstr>
      <vt:lpstr>  Exceptions </vt:lpstr>
      <vt:lpstr>Partially or Fully selective schools </vt:lpstr>
      <vt:lpstr>Partially or Fully selective schools </vt:lpstr>
      <vt:lpstr>PowerPoint Presentation</vt:lpstr>
      <vt:lpstr>What can Enfield parents expect?</vt:lpstr>
      <vt:lpstr>PowerPoint Presentation</vt:lpstr>
      <vt:lpstr> How to apply www.edmissions.org.uk  Open from the 1st September</vt:lpstr>
      <vt:lpstr>Online applications </vt:lpstr>
      <vt:lpstr>CHECKLIST</vt:lpstr>
      <vt:lpstr>Making your application </vt:lpstr>
      <vt:lpstr>Enfield Schools - What happened this year </vt:lpstr>
      <vt:lpstr>SECONDARY TRANSFER for SMAB PUPILS academic year SEPTEMBER 2022</vt:lpstr>
      <vt:lpstr>PowerPoint Presentation</vt:lpstr>
      <vt:lpstr>Things to remember</vt:lpstr>
      <vt:lpstr>Things to remember</vt:lpstr>
      <vt:lpstr>Meet the teacher</vt:lpstr>
      <vt:lpstr>Year 6</vt:lpstr>
      <vt:lpstr>PE</vt:lpstr>
      <vt:lpstr>Reading </vt:lpstr>
      <vt:lpstr>Home Learning</vt:lpstr>
      <vt:lpstr>SATs packs</vt:lpstr>
      <vt:lpstr>Year 6 support materials </vt:lpstr>
      <vt:lpstr>Dojo</vt:lpstr>
      <vt:lpstr>QUESTIONS?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Michael at Bowes</dc:title>
  <dc:creator>MARIA</dc:creator>
  <cp:lastModifiedBy>Camilla Iesini</cp:lastModifiedBy>
  <cp:revision>150</cp:revision>
  <cp:lastPrinted>2022-09-20T14:48:10Z</cp:lastPrinted>
  <dcterms:created xsi:type="dcterms:W3CDTF">2004-06-09T20:23:23Z</dcterms:created>
  <dcterms:modified xsi:type="dcterms:W3CDTF">2023-09-18T08:32:09Z</dcterms:modified>
</cp:coreProperties>
</file>